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58" r:id="rId3"/>
    <p:sldId id="279" r:id="rId4"/>
    <p:sldId id="260" r:id="rId5"/>
    <p:sldId id="261" r:id="rId6"/>
    <p:sldId id="263" r:id="rId7"/>
    <p:sldId id="262" r:id="rId8"/>
    <p:sldId id="265" r:id="rId9"/>
    <p:sldId id="266" r:id="rId10"/>
    <p:sldId id="278" r:id="rId11"/>
    <p:sldId id="272" r:id="rId12"/>
    <p:sldId id="270" r:id="rId13"/>
    <p:sldId id="271" r:id="rId14"/>
    <p:sldId id="267" r:id="rId15"/>
    <p:sldId id="269" r:id="rId16"/>
    <p:sldId id="268" r:id="rId17"/>
    <p:sldId id="273" r:id="rId18"/>
    <p:sldId id="280" r:id="rId19"/>
    <p:sldId id="274" r:id="rId20"/>
    <p:sldId id="276" r:id="rId21"/>
    <p:sldId id="281" r:id="rId22"/>
  </p:sldIdLst>
  <p:sldSz cx="9144000" cy="6858000" type="screen4x3"/>
  <p:notesSz cx="6797675" cy="9926638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u-HU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961EB92-90DE-4BF2-B683-4D26BD730128}" type="datetimeFigureOut">
              <a:rPr lang="hu-HU"/>
              <a:pPr/>
              <a:t>2019.09.25.</a:t>
            </a:fld>
            <a:endParaRPr lang="hu-HU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u-HU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FDFC5BD-36DC-4F00-BA99-7B98820D57BF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59816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244236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94375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285092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4275816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1" name="Text Box 2"/>
          <p:cNvSpPr txBox="1">
            <a:spLocks noChangeArrowheads="1"/>
          </p:cNvSpPr>
          <p:nvPr/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062554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E2799-C8A4-4EE5-B1F0-7EDF2137DD2B}" type="datetimeFigureOut">
              <a:rPr lang="hu-HU"/>
              <a:pPr>
                <a:defRPr/>
              </a:pPr>
              <a:t>2019.09.25.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B9990-9A24-4321-B2C6-911FDD7AFE8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4F35A-14FD-4DC1-BBF7-C1AAEFE4C6B6}" type="datetimeFigureOut">
              <a:rPr lang="hu-HU"/>
              <a:pPr>
                <a:defRPr/>
              </a:pPr>
              <a:t>2019.09.25.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9EF5D-C812-481B-A0B0-D299C4CE87F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889D7-0B45-427B-884B-0B0FA1DE5751}" type="datetimeFigureOut">
              <a:rPr lang="hu-HU"/>
              <a:pPr>
                <a:defRPr/>
              </a:pPr>
              <a:t>2019.09.25.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12D5A-3779-47FC-9FB9-92ABC127F63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819C6-FC5B-4D9B-88A0-F8CFBBE07F69}" type="datetimeFigureOut">
              <a:rPr lang="hu-HU"/>
              <a:pPr>
                <a:defRPr/>
              </a:pPr>
              <a:t>2019.09.25.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8A5B8-1359-4AB3-8796-52F4066DCB3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7F2C3-490F-4E4A-BA46-B5362F24579C}" type="datetimeFigureOut">
              <a:rPr lang="hu-HU"/>
              <a:pPr>
                <a:defRPr/>
              </a:pPr>
              <a:t>2019.09.25.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1BB0C-7AD0-4B3E-854C-56E9F7AB21D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B4D3E-DDB5-4C69-93E7-65A2A4725050}" type="datetimeFigureOut">
              <a:rPr lang="hu-HU"/>
              <a:pPr>
                <a:defRPr/>
              </a:pPr>
              <a:t>2019.09.25.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6FC38-72F3-487D-A58A-8FB57C85700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58F2D-0714-42BF-BE4C-8808AEDB0B10}" type="datetimeFigureOut">
              <a:rPr lang="hu-HU"/>
              <a:pPr>
                <a:defRPr/>
              </a:pPr>
              <a:t>2019.09.25.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4F707-5C8A-4105-8074-E7C5FE70A9C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09223-A4E5-4EE8-8EDE-E699B08AC7B4}" type="datetimeFigureOut">
              <a:rPr lang="hu-HU"/>
              <a:pPr>
                <a:defRPr/>
              </a:pPr>
              <a:t>2019.09.25.</a:t>
            </a:fld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6CA4E-04F3-4C7D-88A2-D6A8B17F17B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CD365-1202-4E9B-82D0-FA05551B6F27}" type="datetimeFigureOut">
              <a:rPr lang="hu-HU"/>
              <a:pPr>
                <a:defRPr/>
              </a:pPr>
              <a:t>2019.09.25.</a:t>
            </a:fld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19F02-1768-40CB-A7DF-E7244EFA579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2E814-1AC5-4B96-86B7-175A98C04A26}" type="datetimeFigureOut">
              <a:rPr lang="hu-HU"/>
              <a:pPr>
                <a:defRPr/>
              </a:pPr>
              <a:t>2019.09.25.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AB24D-48B4-4BF8-A608-BB77BD755E6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CC3E3-5FD6-4AC9-A3A5-31E23F40B60D}" type="datetimeFigureOut">
              <a:rPr lang="hu-HU"/>
              <a:pPr>
                <a:defRPr/>
              </a:pPr>
              <a:t>2019.09.25.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00818-C93D-488E-B93D-E763814D02A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CF8FF5D-B53F-4749-9FB3-765C37AB29F8}" type="datetimeFigureOut">
              <a:rPr lang="hu-HU"/>
              <a:pPr>
                <a:defRPr/>
              </a:pPr>
              <a:t>2019.09.25.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B1B117C-A268-4CDE-B6F7-46077B24B55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ím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hu-HU" sz="3600" dirty="0" smtClean="0"/>
              <a:t>Gazdaságpolitika</a:t>
            </a:r>
            <a:br>
              <a:rPr lang="hu-HU" sz="3600" dirty="0" smtClean="0"/>
            </a:br>
            <a:r>
              <a:rPr lang="hu-HU" sz="3600" dirty="0"/>
              <a:t>4</a:t>
            </a:r>
            <a:r>
              <a:rPr lang="hu-HU" sz="3600" dirty="0" smtClean="0"/>
              <a:t>. </a:t>
            </a:r>
            <a:r>
              <a:rPr lang="hu-HU" sz="3600" dirty="0" err="1" smtClean="0"/>
              <a:t>ea</a:t>
            </a:r>
            <a:r>
              <a:rPr lang="hu-HU" sz="3600" dirty="0" smtClean="0"/>
              <a:t>.</a:t>
            </a:r>
            <a:br>
              <a:rPr lang="hu-HU" sz="3600" dirty="0" smtClean="0"/>
            </a:br>
            <a:endParaRPr lang="hu-HU" sz="3600" dirty="0" smtClean="0"/>
          </a:p>
        </p:txBody>
      </p:sp>
      <p:sp>
        <p:nvSpPr>
          <p:cNvPr id="14339" name="Alcím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</a:pPr>
            <a:r>
              <a:rPr lang="hu-HU" sz="4800" b="1" dirty="0" smtClean="0"/>
              <a:t>A nagy válság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980728"/>
            <a:ext cx="3886200" cy="4572000"/>
          </a:xfrm>
          <a:prstGeom prst="rect">
            <a:avLst/>
          </a:prstGeom>
        </p:spPr>
      </p:pic>
      <p:sp>
        <p:nvSpPr>
          <p:cNvPr id="3" name="Szövegdoboz 2"/>
          <p:cNvSpPr txBox="1"/>
          <p:nvPr/>
        </p:nvSpPr>
        <p:spPr>
          <a:xfrm>
            <a:off x="395537" y="548680"/>
            <a:ext cx="3600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/>
              <a:t>Franklin </a:t>
            </a:r>
            <a:r>
              <a:rPr lang="hu-HU" sz="2400" b="1" dirty="0" err="1"/>
              <a:t>Delano</a:t>
            </a:r>
            <a:r>
              <a:rPr lang="hu-HU" sz="2400" b="1" dirty="0"/>
              <a:t> </a:t>
            </a:r>
            <a:r>
              <a:rPr lang="hu-HU" sz="2400" b="1" dirty="0" smtClean="0"/>
              <a:t>Roosevelt,</a:t>
            </a:r>
            <a:r>
              <a:rPr lang="hu-HU" sz="2400" dirty="0" smtClean="0"/>
              <a:t> az </a:t>
            </a:r>
            <a:r>
              <a:rPr lang="hu-HU" sz="2400" dirty="0"/>
              <a:t>Egyesült Államok 32. elnöke, akit 4 terminusra választottak meg. 1933–1945 között volt elnök és ő volt az egyetlen, aki két ciklusnál tovább vezette a Fehér Házat. </a:t>
            </a:r>
          </a:p>
        </p:txBody>
      </p:sp>
    </p:spTree>
    <p:extLst>
      <p:ext uri="{BB962C8B-B14F-4D97-AF65-F5344CB8AC3E}">
        <p14:creationId xmlns:p14="http://schemas.microsoft.com/office/powerpoint/2010/main" val="41502863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4000" dirty="0" smtClean="0"/>
              <a:t>Pénzügyi szabályozás, állami ellenőrzés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85937" y="1196752"/>
            <a:ext cx="8229600" cy="4525963"/>
          </a:xfrm>
        </p:spPr>
        <p:txBody>
          <a:bodyPr/>
          <a:lstStyle/>
          <a:p>
            <a:r>
              <a:rPr lang="hu-HU" dirty="0" smtClean="0"/>
              <a:t>A spekulációs </a:t>
            </a:r>
            <a:r>
              <a:rPr lang="hu-HU" smtClean="0"/>
              <a:t>tevékenység korlátozása</a:t>
            </a:r>
            <a:endParaRPr lang="hu-HU" dirty="0" smtClean="0"/>
          </a:p>
          <a:p>
            <a:r>
              <a:rPr lang="hu-HU" dirty="0" smtClean="0"/>
              <a:t>Az </a:t>
            </a:r>
            <a:r>
              <a:rPr lang="hu-HU" dirty="0"/>
              <a:t>1933-as banktörvény, amely kongresszusi támogatói után </a:t>
            </a:r>
            <a:r>
              <a:rPr lang="hu-HU" dirty="0" err="1"/>
              <a:t>Glass-Steagall</a:t>
            </a:r>
            <a:r>
              <a:rPr lang="hu-HU" dirty="0"/>
              <a:t> törvényként vált ismertté, </a:t>
            </a:r>
            <a:r>
              <a:rPr lang="hu-HU" b="1" dirty="0"/>
              <a:t>szétválasztotta egymástól a kereskedelmi és a befektetési banki tevékenységet.</a:t>
            </a:r>
          </a:p>
          <a:p>
            <a:r>
              <a:rPr lang="hu-HU" dirty="0"/>
              <a:t>Tőzsdereform – állami </a:t>
            </a:r>
            <a:r>
              <a:rPr lang="hu-HU" dirty="0" smtClean="0"/>
              <a:t>ellenőrzés</a:t>
            </a:r>
          </a:p>
          <a:p>
            <a:r>
              <a:rPr lang="hu-HU" altLang="hu-HU" dirty="0"/>
              <a:t>Szövetségi bankok + állami </a:t>
            </a:r>
            <a:r>
              <a:rPr lang="hu-HU" altLang="hu-HU" dirty="0" smtClean="0"/>
              <a:t>ellenőrzés</a:t>
            </a:r>
          </a:p>
          <a:p>
            <a:r>
              <a:rPr lang="hu-HU" altLang="hu-HU" dirty="0" smtClean="0"/>
              <a:t>Bankok részvényeinek állami megvásárlása</a:t>
            </a:r>
            <a:endParaRPr lang="hu-HU" altLang="hu-HU" dirty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084883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Iparpolitika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hu-HU" altLang="hu-H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Az </a:t>
            </a:r>
            <a:r>
              <a:rPr lang="hu-HU" altLang="hu-HU" sz="2800" dirty="0">
                <a:latin typeface="Calibri" panose="020F0502020204030204" pitchFamily="34" charset="0"/>
                <a:cs typeface="Calibri" panose="020F0502020204030204" pitchFamily="34" charset="0"/>
              </a:rPr>
              <a:t>iparban megteremtették a tisztességes verseny feltételeit, meghatározták a maximális munkaidőt és a minimális munkabért. Trösztellenes törvényeket fogadtak el, jelentősen megnyirbálták a vállalatok jogait és kiváltságait</a:t>
            </a:r>
            <a:r>
              <a:rPr lang="hu-HU" altLang="hu-H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hu-HU" altLang="hu-H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35 órás munkahét, minimális órabér, szakszervezetek (kék sas akció)</a:t>
            </a:r>
          </a:p>
          <a:p>
            <a:r>
              <a:rPr lang="hu-HU" altLang="hu-H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Szakszervezetek jogai</a:t>
            </a:r>
          </a:p>
          <a:p>
            <a:r>
              <a:rPr lang="hu-HU" altLang="hu-H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Munkanélküli segély</a:t>
            </a:r>
          </a:p>
          <a:p>
            <a:r>
              <a:rPr lang="hu-HU" altLang="hu-HU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Cél a szociális biztonság</a:t>
            </a:r>
            <a:endParaRPr lang="hu-HU" altLang="hu-HU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08015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Mezőgazdaság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 sz="28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hu-HU" altLang="hu-HU" sz="2800" b="1" dirty="0">
                <a:latin typeface="Calibri" panose="020F0502020204030204" pitchFamily="34" charset="0"/>
                <a:cs typeface="Calibri" panose="020F0502020204030204" pitchFamily="34" charset="0"/>
              </a:rPr>
              <a:t>mezőgazdaság</a:t>
            </a:r>
            <a:r>
              <a:rPr lang="hu-HU" altLang="hu-HU" sz="2800" dirty="0">
                <a:latin typeface="Calibri" panose="020F0502020204030204" pitchFamily="34" charset="0"/>
                <a:cs typeface="Calibri" panose="020F0502020204030204" pitchFamily="34" charset="0"/>
              </a:rPr>
              <a:t> fellendítése érdekében csökkentették a vetésterületet és az állatállományt, a </a:t>
            </a:r>
            <a:r>
              <a:rPr lang="hu-HU" altLang="hu-H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farmerek ezért kárpótlást kaptak.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altLang="hu-HU" sz="2800" dirty="0"/>
              <a:t>Az inflációs gazdaságpolitika jegyében leértékelték a dollárt.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altLang="hu-HU" sz="2800" dirty="0"/>
              <a:t>A farmerek adósságának kezelése érdekében + </a:t>
            </a:r>
            <a:r>
              <a:rPr lang="hu-HU" altLang="hu-HU" sz="2800" dirty="0" smtClean="0"/>
              <a:t>árszabályozás</a:t>
            </a:r>
            <a:endParaRPr lang="hu-HU" altLang="hu-HU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u-HU" altLang="hu-H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Valamint </a:t>
            </a:r>
            <a:r>
              <a:rPr lang="hu-HU" altLang="hu-HU" sz="2800" dirty="0">
                <a:latin typeface="Calibri" panose="020F0502020204030204" pitchFamily="34" charset="0"/>
                <a:cs typeface="Calibri" panose="020F0502020204030204" pitchFamily="34" charset="0"/>
              </a:rPr>
              <a:t>haladékot kaptak adósságaik visszafizetésére</a:t>
            </a:r>
            <a:r>
              <a:rPr lang="hu-HU" altLang="hu-H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hu-HU" altLang="hu-H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Korszerű technológiák meghonosítása</a:t>
            </a:r>
            <a:endParaRPr lang="hu-HU" altLang="hu-HU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26867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Közmunka program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736"/>
            <a:ext cx="8229600" cy="5805264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hu-HU" altLang="hu-H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hu-HU" altLang="hu-HU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munkanélküliség</a:t>
            </a:r>
            <a:r>
              <a:rPr lang="hu-HU" altLang="hu-H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megszüntetésére létrehozták a polgári tartalék hadtestet (CCC), a munkások táborokban laktak, ingyen étkezést, szállást, egyenruhát és napi 1 dollár zsebpénzt biztosítottak számukra.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altLang="hu-HU" sz="2800" dirty="0">
                <a:latin typeface="Calibri" panose="020F0502020204030204" pitchFamily="34" charset="0"/>
                <a:cs typeface="Calibri" panose="020F0502020204030204" pitchFamily="34" charset="0"/>
              </a:rPr>
              <a:t>Megalakult a közmunkaügyi hivatal is, melynek feladata a közmunkák szervezése volt.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altLang="hu-H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A program keretében erdőket ültettek, utakat, hidakat építettek, folyószabályozást végeztek. Négy millió munkanélkülit foglalkoztattak!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altLang="hu-HU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 szociális problémák kezelése mellett másik cél a kereslet teremtés! </a:t>
            </a:r>
            <a:r>
              <a:rPr lang="hu-HU" altLang="hu-H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= állami beruházások az infrastruktúrába – Tennessee-völgy (pozitív New </a:t>
            </a:r>
            <a:r>
              <a:rPr lang="hu-HU" altLang="hu-HU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Deal</a:t>
            </a:r>
            <a:r>
              <a:rPr lang="hu-HU" altLang="hu-H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7447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hu-HU" dirty="0" smtClean="0"/>
              <a:t>A New </a:t>
            </a:r>
            <a:r>
              <a:rPr lang="hu-HU" dirty="0" err="1" smtClean="0"/>
              <a:t>Deal</a:t>
            </a:r>
            <a:r>
              <a:rPr lang="hu-HU" dirty="0" smtClean="0"/>
              <a:t> filozófiája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hu-HU" sz="2800" dirty="0" smtClean="0"/>
              <a:t>Az állam aktív szerepvállalása, elsődlegesen a keresletösztönzés + szabályozás</a:t>
            </a:r>
          </a:p>
          <a:p>
            <a:r>
              <a:rPr lang="hu-HU" sz="2800" b="1" dirty="0" smtClean="0"/>
              <a:t>Szakítás a költségvetési dogmával (</a:t>
            </a:r>
            <a:r>
              <a:rPr lang="hu-HU" sz="2800" b="1" dirty="0" err="1" smtClean="0"/>
              <a:t>Hoower</a:t>
            </a:r>
            <a:r>
              <a:rPr lang="hu-HU" sz="2800" b="1" dirty="0" smtClean="0"/>
              <a:t>)</a:t>
            </a:r>
          </a:p>
          <a:p>
            <a:r>
              <a:rPr lang="hu-HU" sz="2800" dirty="0" smtClean="0"/>
              <a:t>Az </a:t>
            </a:r>
            <a:r>
              <a:rPr lang="hu-HU" sz="2800" dirty="0"/>
              <a:t>1933-as New </a:t>
            </a:r>
            <a:r>
              <a:rPr lang="hu-HU" sz="2800" dirty="0" err="1"/>
              <a:t>Deal</a:t>
            </a:r>
            <a:r>
              <a:rPr lang="hu-HU" sz="2800" dirty="0"/>
              <a:t> négy cselekvési irányt jelölt ki: segély, fellendítés, reform és újjáépítés (relief, </a:t>
            </a:r>
            <a:r>
              <a:rPr lang="hu-HU" sz="2800" dirty="0" err="1"/>
              <a:t>recovery</a:t>
            </a:r>
            <a:r>
              <a:rPr lang="hu-HU" sz="2800" dirty="0"/>
              <a:t>, reform, </a:t>
            </a:r>
            <a:r>
              <a:rPr lang="hu-HU" sz="2800" dirty="0" err="1"/>
              <a:t>reconstruction</a:t>
            </a:r>
            <a:r>
              <a:rPr lang="hu-HU" sz="2800" dirty="0" smtClean="0"/>
              <a:t>).</a:t>
            </a:r>
          </a:p>
          <a:p>
            <a:r>
              <a:rPr lang="hu-HU" altLang="hu-HU" sz="2800" dirty="0">
                <a:latin typeface="Calibri" panose="020F0502020204030204" pitchFamily="34" charset="0"/>
                <a:cs typeface="Calibri" panose="020F0502020204030204" pitchFamily="34" charset="0"/>
              </a:rPr>
              <a:t>A láthatatlan kéz politikáját </a:t>
            </a:r>
            <a:r>
              <a:rPr lang="hu-HU" altLang="hu-H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az </a:t>
            </a:r>
            <a:r>
              <a:rPr lang="hu-HU" altLang="hu-HU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aktivista </a:t>
            </a:r>
            <a:r>
              <a:rPr lang="hu-HU" altLang="hu-HU" sz="2800" b="1" dirty="0">
                <a:latin typeface="Calibri" panose="020F0502020204030204" pitchFamily="34" charset="0"/>
                <a:cs typeface="Calibri" panose="020F0502020204030204" pitchFamily="34" charset="0"/>
              </a:rPr>
              <a:t>állam</a:t>
            </a:r>
            <a:r>
              <a:rPr lang="hu-HU" altLang="hu-HU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altLang="hu-HU" sz="2800" b="1" dirty="0">
                <a:latin typeface="Calibri" panose="020F0502020204030204" pitchFamily="34" charset="0"/>
                <a:cs typeface="Calibri" panose="020F0502020204030204" pitchFamily="34" charset="0"/>
              </a:rPr>
              <a:t>koncepciója</a:t>
            </a:r>
            <a:r>
              <a:rPr lang="hu-HU" altLang="hu-HU" sz="2800" dirty="0">
                <a:latin typeface="Calibri" panose="020F0502020204030204" pitchFamily="34" charset="0"/>
                <a:cs typeface="Calibri" panose="020F0502020204030204" pitchFamily="34" charset="0"/>
              </a:rPr>
              <a:t> váltotta </a:t>
            </a:r>
            <a:r>
              <a:rPr lang="hu-HU" altLang="hu-H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fel </a:t>
            </a:r>
          </a:p>
          <a:p>
            <a:r>
              <a:rPr lang="hu-HU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Végre volt makrogazdasági koncepció</a:t>
            </a:r>
            <a:endParaRPr lang="hu-HU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596699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altLang="hu-HU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Jóléti állam</a:t>
            </a:r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9600" cy="551723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hu-HU" altLang="hu-H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Megkezdődött </a:t>
            </a:r>
            <a:r>
              <a:rPr lang="hu-HU" altLang="hu-HU" sz="2400" dirty="0">
                <a:latin typeface="Calibri" panose="020F0502020204030204" pitchFamily="34" charset="0"/>
                <a:cs typeface="Calibri" panose="020F0502020204030204" pitchFamily="34" charset="0"/>
              </a:rPr>
              <a:t>a társadalombiztosítási rendszer kiépítése, a munkások védelme állami feladat </a:t>
            </a:r>
            <a:r>
              <a:rPr lang="hu-HU" altLang="hu-H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lett.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altLang="hu-H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hu-HU" altLang="hu-HU" sz="2400" dirty="0">
                <a:latin typeface="Calibri" panose="020F0502020204030204" pitchFamily="34" charset="0"/>
                <a:cs typeface="Calibri" panose="020F0502020204030204" pitchFamily="34" charset="0"/>
              </a:rPr>
              <a:t>szociális intézkedések jegyében elkezdődött a munkanélküliek segélyezése, létrejött a Szövetségi Gyorssegélyező Hivatal (FERA</a:t>
            </a:r>
            <a:r>
              <a:rPr lang="hu-HU" altLang="hu-H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altLang="hu-H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Öregek támogatása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altLang="hu-H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Az első New </a:t>
            </a:r>
            <a:r>
              <a:rPr lang="hu-HU" altLang="hu-HU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Dealt</a:t>
            </a:r>
            <a:r>
              <a:rPr lang="hu-HU" altLang="hu-H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1935-36-ban egy újabb követte, az </a:t>
            </a:r>
            <a:r>
              <a:rPr lang="hu-HU" altLang="hu-HU" sz="2400" dirty="0">
                <a:latin typeface="Calibri" panose="020F0502020204030204" pitchFamily="34" charset="0"/>
                <a:cs typeface="Calibri" panose="020F0502020204030204" pitchFamily="34" charset="0"/>
              </a:rPr>
              <a:t>állam újabb kétmillió munkanélküli számára teremtett </a:t>
            </a:r>
            <a:r>
              <a:rPr lang="hu-HU" altLang="hu-H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munkahelyet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altLang="hu-H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1937-ben a New </a:t>
            </a:r>
            <a:r>
              <a:rPr lang="hu-HU" altLang="hu-HU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Deal</a:t>
            </a:r>
            <a:r>
              <a:rPr lang="hu-HU" altLang="hu-H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kudarca, újabb jelentős visszaesés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altLang="hu-H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Ezután jön a háborús konjunktúra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altLang="hu-H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Igazából ez hozta meg a fellendülést</a:t>
            </a:r>
          </a:p>
        </p:txBody>
      </p:sp>
    </p:spTree>
    <p:extLst>
      <p:ext uri="{BB962C8B-B14F-4D97-AF65-F5344CB8AC3E}">
        <p14:creationId xmlns:p14="http://schemas.microsoft.com/office/powerpoint/2010/main" val="245004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hitleri Németország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dirty="0" err="1" smtClean="0"/>
              <a:t>keynesianizmus</a:t>
            </a:r>
            <a:r>
              <a:rPr lang="hu-HU" dirty="0" smtClean="0"/>
              <a:t> militarista változata?</a:t>
            </a:r>
          </a:p>
          <a:p>
            <a:r>
              <a:rPr lang="hu-HU" dirty="0" smtClean="0"/>
              <a:t>Keresletösztönzés: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 smtClean="0"/>
              <a:t>Hatalmas infrastrukturális beruházások (autópályák, repülőterek)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 smtClean="0"/>
              <a:t>Közmunka (1,2 millió ember)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 smtClean="0"/>
              <a:t>Állami kiadások finanszírozása pénzkibocsátással (</a:t>
            </a:r>
            <a:r>
              <a:rPr lang="hu-HU" dirty="0" err="1" smtClean="0"/>
              <a:t>Mefo-váltók</a:t>
            </a:r>
            <a:r>
              <a:rPr lang="hu-HU" dirty="0" smtClean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 smtClean="0"/>
              <a:t>És a fegyverkezés!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360989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404664"/>
            <a:ext cx="3960440" cy="5497091"/>
          </a:xfrm>
          <a:prstGeom prst="rect">
            <a:avLst/>
          </a:prstGeom>
        </p:spPr>
      </p:pic>
      <p:sp>
        <p:nvSpPr>
          <p:cNvPr id="3" name="Szövegdoboz 2"/>
          <p:cNvSpPr txBox="1"/>
          <p:nvPr/>
        </p:nvSpPr>
        <p:spPr>
          <a:xfrm>
            <a:off x="4644008" y="404664"/>
            <a:ext cx="4392488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err="1" smtClean="0"/>
              <a:t>Hljamar</a:t>
            </a:r>
            <a:r>
              <a:rPr lang="hu-HU" sz="2800" dirty="0" smtClean="0"/>
              <a:t> </a:t>
            </a:r>
            <a:r>
              <a:rPr lang="hu-HU" sz="2800" dirty="0" err="1" smtClean="0"/>
              <a:t>Schacht</a:t>
            </a:r>
            <a:endParaRPr lang="hu-HU" sz="2800" dirty="0" smtClean="0"/>
          </a:p>
          <a:p>
            <a:r>
              <a:rPr lang="hu-HU" sz="2800" dirty="0" smtClean="0"/>
              <a:t>1877-1970</a:t>
            </a:r>
          </a:p>
          <a:p>
            <a:r>
              <a:rPr lang="hu-HU" sz="2000" dirty="0" smtClean="0"/>
              <a:t>„A német politika problémája egy nagyszabású fegyverkezési program végrehajtása. Mindent e célnak kell alárendelni.”</a:t>
            </a:r>
          </a:p>
          <a:p>
            <a:endParaRPr lang="hu-HU" sz="2000" dirty="0"/>
          </a:p>
          <a:p>
            <a:r>
              <a:rPr lang="hu-HU" sz="2000" dirty="0" smtClean="0"/>
              <a:t>-  A „hatékony kereslet” mesterséges ösztönzése mindaddig nem jár együtt inflációs veszéllyel, amíg jelentős kihasználatlan kapacitások vannak.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7972613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7947"/>
            <a:ext cx="7848872" cy="746757"/>
          </a:xfrm>
        </p:spPr>
        <p:txBody>
          <a:bodyPr/>
          <a:lstStyle/>
          <a:p>
            <a:r>
              <a:rPr lang="hu-HU" dirty="0" smtClean="0"/>
              <a:t>Módszerek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764704"/>
            <a:ext cx="8229600" cy="4958011"/>
          </a:xfrm>
        </p:spPr>
        <p:txBody>
          <a:bodyPr/>
          <a:lstStyle/>
          <a:p>
            <a:r>
              <a:rPr lang="hu-HU" sz="2800" dirty="0" smtClean="0"/>
              <a:t>Bérek befagyasztása, szakszervezetek betiltása </a:t>
            </a:r>
            <a:r>
              <a:rPr lang="hu-H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→ Magas profit</a:t>
            </a:r>
            <a:endParaRPr lang="hu-HU" sz="2800" dirty="0" smtClean="0"/>
          </a:p>
          <a:p>
            <a:r>
              <a:rPr lang="hu-HU" sz="2800" dirty="0" smtClean="0"/>
              <a:t>Helyette Német Munkafront (korporatív)</a:t>
            </a:r>
          </a:p>
          <a:p>
            <a:r>
              <a:rPr lang="hu-HU" sz="2800" dirty="0" smtClean="0"/>
              <a:t>Nagy állami megrendelések a német monopóliumoknak</a:t>
            </a:r>
          </a:p>
          <a:p>
            <a:r>
              <a:rPr lang="hu-HU" sz="2800" dirty="0" smtClean="0"/>
              <a:t>Autarkia</a:t>
            </a:r>
          </a:p>
          <a:p>
            <a:r>
              <a:rPr lang="hu-HU" sz="2800" dirty="0" smtClean="0"/>
              <a:t>Széleskörű állami szabályozás: vállalatok állami irányítása, kötött devizagazdálkodás, árak ellenőrzése</a:t>
            </a:r>
          </a:p>
          <a:p>
            <a:r>
              <a:rPr lang="hu-HU" sz="2800" dirty="0" smtClean="0"/>
              <a:t>Az egész alárendelődött a háborús felkészülésnek</a:t>
            </a:r>
          </a:p>
          <a:p>
            <a:r>
              <a:rPr lang="hu-HU" sz="2800" dirty="0" smtClean="0"/>
              <a:t>Óriási </a:t>
            </a:r>
            <a:r>
              <a:rPr lang="hu-HU" sz="2800" dirty="0" smtClean="0"/>
              <a:t>államadósság </a:t>
            </a:r>
            <a:r>
              <a:rPr lang="hu-H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hu-HU" sz="2800" dirty="0" smtClean="0"/>
              <a:t> </a:t>
            </a:r>
            <a:r>
              <a:rPr lang="hu-HU" sz="2800" dirty="0" err="1" smtClean="0"/>
              <a:t>Schacht</a:t>
            </a:r>
            <a:r>
              <a:rPr lang="hu-HU" sz="2800" dirty="0" smtClean="0"/>
              <a:t> </a:t>
            </a:r>
            <a:r>
              <a:rPr lang="hu-HU" sz="2800" dirty="0" smtClean="0"/>
              <a:t>37-ben </a:t>
            </a:r>
            <a:r>
              <a:rPr lang="hu-HU" sz="2800" dirty="0" smtClean="0"/>
              <a:t>lemond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2214168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Méretét és típusát tekintve is más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Az anyagi károk mértéke nem marad el az I. </a:t>
            </a:r>
            <a:r>
              <a:rPr lang="hu-HU" dirty="0" err="1" smtClean="0"/>
              <a:t>vh-tól</a:t>
            </a:r>
            <a:endParaRPr lang="hu-HU" dirty="0" smtClean="0"/>
          </a:p>
          <a:p>
            <a:r>
              <a:rPr lang="hu-HU" altLang="hu-HU" b="1" dirty="0">
                <a:solidFill>
                  <a:srgbClr val="000000"/>
                </a:solidFill>
              </a:rPr>
              <a:t>Egyesült Államok: nemzeti jövedelem 28%-kal esett vissza + 12 millió munkanélküli</a:t>
            </a:r>
            <a:r>
              <a:rPr lang="hu-HU" altLang="hu-HU" b="1" dirty="0" smtClean="0">
                <a:solidFill>
                  <a:srgbClr val="000000"/>
                </a:solidFill>
              </a:rPr>
              <a:t>.</a:t>
            </a:r>
            <a:endParaRPr lang="hu-HU" dirty="0" smtClean="0"/>
          </a:p>
          <a:p>
            <a:r>
              <a:rPr lang="hu-HU" dirty="0" smtClean="0"/>
              <a:t>A világkereskedelem 1/3-ra zuhan</a:t>
            </a:r>
          </a:p>
          <a:p>
            <a:r>
              <a:rPr lang="hu-HU" dirty="0" smtClean="0"/>
              <a:t>Tartós válság (hosszú depresszió)</a:t>
            </a:r>
          </a:p>
          <a:p>
            <a:r>
              <a:rPr lang="hu-HU" dirty="0" smtClean="0"/>
              <a:t>Óriási munkanélküliség</a:t>
            </a:r>
          </a:p>
          <a:p>
            <a:r>
              <a:rPr lang="hu-HU" dirty="0" smtClean="0"/>
              <a:t>Az iparban nincs áresés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817051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b="1" dirty="0" smtClean="0"/>
              <a:t>Az országok többségében hasonló politikák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Általánossá vált a </a:t>
            </a:r>
            <a:r>
              <a:rPr lang="hu-HU" b="1" dirty="0" smtClean="0"/>
              <a:t>keresletösztönzés</a:t>
            </a:r>
          </a:p>
          <a:p>
            <a:r>
              <a:rPr lang="hu-HU" dirty="0" smtClean="0"/>
              <a:t>A beruházások ingadozása okozza a válságot</a:t>
            </a:r>
          </a:p>
          <a:p>
            <a:r>
              <a:rPr lang="hu-HU" b="1" dirty="0" smtClean="0"/>
              <a:t>A fiskális politika szükségessége, mert a monetáris elégtelen</a:t>
            </a:r>
          </a:p>
          <a:p>
            <a:r>
              <a:rPr lang="hu-HU" dirty="0" smtClean="0"/>
              <a:t>A szociálpolitika fontossága, részben a fogyasztás ösztönzés, részben a közvetlenül a nyomor enyhítésére</a:t>
            </a:r>
          </a:p>
          <a:p>
            <a:r>
              <a:rPr lang="hu-HU" dirty="0" smtClean="0"/>
              <a:t>Az állami kiadások általános növekedése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868705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854"/>
          <p:cNvGrpSpPr>
            <a:grpSpLocks/>
          </p:cNvGrpSpPr>
          <p:nvPr/>
        </p:nvGrpSpPr>
        <p:grpSpPr bwMode="auto">
          <a:xfrm>
            <a:off x="467544" y="692695"/>
            <a:ext cx="8136904" cy="4573677"/>
            <a:chOff x="5" y="5"/>
            <a:chExt cx="7077" cy="5451"/>
          </a:xfrm>
        </p:grpSpPr>
        <p:sp>
          <p:nvSpPr>
            <p:cNvPr id="3" name="Rectangle 13956"/>
            <p:cNvSpPr>
              <a:spLocks noChangeArrowheads="1"/>
            </p:cNvSpPr>
            <p:nvPr/>
          </p:nvSpPr>
          <p:spPr bwMode="auto">
            <a:xfrm>
              <a:off x="61" y="98"/>
              <a:ext cx="7021" cy="5358"/>
            </a:xfrm>
            <a:prstGeom prst="rect">
              <a:avLst/>
            </a:prstGeom>
            <a:solidFill>
              <a:srgbClr val="A7A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 sz="1200"/>
            </a:p>
          </p:txBody>
        </p:sp>
        <p:sp>
          <p:nvSpPr>
            <p:cNvPr id="4" name="Rectangle 13955"/>
            <p:cNvSpPr>
              <a:spLocks noChangeArrowheads="1"/>
            </p:cNvSpPr>
            <p:nvPr/>
          </p:nvSpPr>
          <p:spPr bwMode="auto">
            <a:xfrm>
              <a:off x="5" y="5"/>
              <a:ext cx="7030" cy="538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 sz="1200"/>
            </a:p>
          </p:txBody>
        </p:sp>
        <p:sp>
          <p:nvSpPr>
            <p:cNvPr id="5" name="Rectangle 13954"/>
            <p:cNvSpPr>
              <a:spLocks noChangeArrowheads="1"/>
            </p:cNvSpPr>
            <p:nvPr/>
          </p:nvSpPr>
          <p:spPr bwMode="auto">
            <a:xfrm>
              <a:off x="5" y="5"/>
              <a:ext cx="7030" cy="5384"/>
            </a:xfrm>
            <a:prstGeom prst="rect">
              <a:avLst/>
            </a:prstGeom>
            <a:noFill/>
            <a:ln w="6350">
              <a:solidFill>
                <a:srgbClr val="231F2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 sz="1200"/>
            </a:p>
          </p:txBody>
        </p:sp>
        <p:cxnSp>
          <p:nvCxnSpPr>
            <p:cNvPr id="6" name="Line 13953"/>
            <p:cNvCxnSpPr>
              <a:cxnSpLocks noChangeShapeType="1"/>
            </p:cNvCxnSpPr>
            <p:nvPr/>
          </p:nvCxnSpPr>
          <p:spPr bwMode="auto">
            <a:xfrm>
              <a:off x="300" y="4255"/>
              <a:ext cx="6417" cy="0"/>
            </a:xfrm>
            <a:prstGeom prst="line">
              <a:avLst/>
            </a:prstGeom>
            <a:noFill/>
            <a:ln w="3175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" name="Line 13952"/>
            <p:cNvCxnSpPr>
              <a:cxnSpLocks noChangeShapeType="1"/>
            </p:cNvCxnSpPr>
            <p:nvPr/>
          </p:nvCxnSpPr>
          <p:spPr bwMode="auto">
            <a:xfrm>
              <a:off x="300" y="3470"/>
              <a:ext cx="6417" cy="0"/>
            </a:xfrm>
            <a:prstGeom prst="line">
              <a:avLst/>
            </a:prstGeom>
            <a:noFill/>
            <a:ln w="3175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" name="Line 13951"/>
            <p:cNvCxnSpPr>
              <a:cxnSpLocks noChangeShapeType="1"/>
            </p:cNvCxnSpPr>
            <p:nvPr/>
          </p:nvCxnSpPr>
          <p:spPr bwMode="auto">
            <a:xfrm>
              <a:off x="300" y="2685"/>
              <a:ext cx="6417" cy="0"/>
            </a:xfrm>
            <a:prstGeom prst="line">
              <a:avLst/>
            </a:prstGeom>
            <a:noFill/>
            <a:ln w="3175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" name="Line 13950"/>
            <p:cNvCxnSpPr>
              <a:cxnSpLocks noChangeShapeType="1"/>
            </p:cNvCxnSpPr>
            <p:nvPr/>
          </p:nvCxnSpPr>
          <p:spPr bwMode="auto">
            <a:xfrm>
              <a:off x="300" y="1892"/>
              <a:ext cx="6417" cy="0"/>
            </a:xfrm>
            <a:prstGeom prst="line">
              <a:avLst/>
            </a:prstGeom>
            <a:noFill/>
            <a:ln w="3175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Line 13949"/>
            <p:cNvCxnSpPr>
              <a:cxnSpLocks noChangeShapeType="1"/>
            </p:cNvCxnSpPr>
            <p:nvPr/>
          </p:nvCxnSpPr>
          <p:spPr bwMode="auto">
            <a:xfrm>
              <a:off x="300" y="1107"/>
              <a:ext cx="6417" cy="0"/>
            </a:xfrm>
            <a:prstGeom prst="line">
              <a:avLst/>
            </a:prstGeom>
            <a:noFill/>
            <a:ln w="3175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Line 13948"/>
            <p:cNvCxnSpPr>
              <a:cxnSpLocks noChangeShapeType="1"/>
            </p:cNvCxnSpPr>
            <p:nvPr/>
          </p:nvCxnSpPr>
          <p:spPr bwMode="auto">
            <a:xfrm>
              <a:off x="300" y="322"/>
              <a:ext cx="6417" cy="0"/>
            </a:xfrm>
            <a:prstGeom prst="line">
              <a:avLst/>
            </a:prstGeom>
            <a:noFill/>
            <a:ln w="635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Line 13947"/>
            <p:cNvCxnSpPr>
              <a:cxnSpLocks noChangeShapeType="1"/>
            </p:cNvCxnSpPr>
            <p:nvPr/>
          </p:nvCxnSpPr>
          <p:spPr bwMode="auto">
            <a:xfrm>
              <a:off x="300" y="322"/>
              <a:ext cx="0" cy="4718"/>
            </a:xfrm>
            <a:prstGeom prst="line">
              <a:avLst/>
            </a:prstGeom>
            <a:noFill/>
            <a:ln w="635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Line 13946"/>
            <p:cNvCxnSpPr>
              <a:cxnSpLocks noChangeShapeType="1"/>
            </p:cNvCxnSpPr>
            <p:nvPr/>
          </p:nvCxnSpPr>
          <p:spPr bwMode="auto">
            <a:xfrm>
              <a:off x="266" y="5040"/>
              <a:ext cx="34" cy="0"/>
            </a:xfrm>
            <a:prstGeom prst="line">
              <a:avLst/>
            </a:prstGeom>
            <a:noFill/>
            <a:ln w="635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Line 13945"/>
            <p:cNvCxnSpPr>
              <a:cxnSpLocks noChangeShapeType="1"/>
            </p:cNvCxnSpPr>
            <p:nvPr/>
          </p:nvCxnSpPr>
          <p:spPr bwMode="auto">
            <a:xfrm>
              <a:off x="266" y="4255"/>
              <a:ext cx="34" cy="0"/>
            </a:xfrm>
            <a:prstGeom prst="line">
              <a:avLst/>
            </a:prstGeom>
            <a:noFill/>
            <a:ln w="635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Line 13944"/>
            <p:cNvCxnSpPr>
              <a:cxnSpLocks noChangeShapeType="1"/>
            </p:cNvCxnSpPr>
            <p:nvPr/>
          </p:nvCxnSpPr>
          <p:spPr bwMode="auto">
            <a:xfrm>
              <a:off x="266" y="3470"/>
              <a:ext cx="34" cy="0"/>
            </a:xfrm>
            <a:prstGeom prst="line">
              <a:avLst/>
            </a:prstGeom>
            <a:noFill/>
            <a:ln w="635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Line 13943"/>
            <p:cNvCxnSpPr>
              <a:cxnSpLocks noChangeShapeType="1"/>
            </p:cNvCxnSpPr>
            <p:nvPr/>
          </p:nvCxnSpPr>
          <p:spPr bwMode="auto">
            <a:xfrm>
              <a:off x="266" y="2685"/>
              <a:ext cx="34" cy="0"/>
            </a:xfrm>
            <a:prstGeom prst="line">
              <a:avLst/>
            </a:prstGeom>
            <a:noFill/>
            <a:ln w="635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Line 13942"/>
            <p:cNvCxnSpPr>
              <a:cxnSpLocks noChangeShapeType="1"/>
            </p:cNvCxnSpPr>
            <p:nvPr/>
          </p:nvCxnSpPr>
          <p:spPr bwMode="auto">
            <a:xfrm>
              <a:off x="266" y="1892"/>
              <a:ext cx="34" cy="0"/>
            </a:xfrm>
            <a:prstGeom prst="line">
              <a:avLst/>
            </a:prstGeom>
            <a:noFill/>
            <a:ln w="635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Line 13941"/>
            <p:cNvCxnSpPr>
              <a:cxnSpLocks noChangeShapeType="1"/>
            </p:cNvCxnSpPr>
            <p:nvPr/>
          </p:nvCxnSpPr>
          <p:spPr bwMode="auto">
            <a:xfrm>
              <a:off x="266" y="1107"/>
              <a:ext cx="34" cy="0"/>
            </a:xfrm>
            <a:prstGeom prst="line">
              <a:avLst/>
            </a:prstGeom>
            <a:noFill/>
            <a:ln w="635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Line 13940"/>
            <p:cNvCxnSpPr>
              <a:cxnSpLocks noChangeShapeType="1"/>
            </p:cNvCxnSpPr>
            <p:nvPr/>
          </p:nvCxnSpPr>
          <p:spPr bwMode="auto">
            <a:xfrm>
              <a:off x="266" y="322"/>
              <a:ext cx="34" cy="0"/>
            </a:xfrm>
            <a:prstGeom prst="line">
              <a:avLst/>
            </a:prstGeom>
            <a:noFill/>
            <a:ln w="635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Line 13939"/>
            <p:cNvCxnSpPr>
              <a:cxnSpLocks noChangeShapeType="1"/>
            </p:cNvCxnSpPr>
            <p:nvPr/>
          </p:nvCxnSpPr>
          <p:spPr bwMode="auto">
            <a:xfrm>
              <a:off x="300" y="5040"/>
              <a:ext cx="6417" cy="0"/>
            </a:xfrm>
            <a:prstGeom prst="line">
              <a:avLst/>
            </a:prstGeom>
            <a:noFill/>
            <a:ln w="635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Line 13938"/>
            <p:cNvCxnSpPr>
              <a:cxnSpLocks noChangeShapeType="1"/>
            </p:cNvCxnSpPr>
            <p:nvPr/>
          </p:nvCxnSpPr>
          <p:spPr bwMode="auto">
            <a:xfrm>
              <a:off x="300" y="5074"/>
              <a:ext cx="0" cy="0"/>
            </a:xfrm>
            <a:prstGeom prst="line">
              <a:avLst/>
            </a:prstGeom>
            <a:noFill/>
            <a:ln w="635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Line 13937"/>
            <p:cNvCxnSpPr>
              <a:cxnSpLocks noChangeShapeType="1"/>
            </p:cNvCxnSpPr>
            <p:nvPr/>
          </p:nvCxnSpPr>
          <p:spPr bwMode="auto">
            <a:xfrm>
              <a:off x="1369" y="5074"/>
              <a:ext cx="0" cy="0"/>
            </a:xfrm>
            <a:prstGeom prst="line">
              <a:avLst/>
            </a:prstGeom>
            <a:noFill/>
            <a:ln w="635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Line 13936"/>
            <p:cNvCxnSpPr>
              <a:cxnSpLocks noChangeShapeType="1"/>
            </p:cNvCxnSpPr>
            <p:nvPr/>
          </p:nvCxnSpPr>
          <p:spPr bwMode="auto">
            <a:xfrm>
              <a:off x="2438" y="5074"/>
              <a:ext cx="0" cy="0"/>
            </a:xfrm>
            <a:prstGeom prst="line">
              <a:avLst/>
            </a:prstGeom>
            <a:noFill/>
            <a:ln w="635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Line 13935"/>
            <p:cNvCxnSpPr>
              <a:cxnSpLocks noChangeShapeType="1"/>
            </p:cNvCxnSpPr>
            <p:nvPr/>
          </p:nvCxnSpPr>
          <p:spPr bwMode="auto">
            <a:xfrm>
              <a:off x="3511" y="5074"/>
              <a:ext cx="0" cy="0"/>
            </a:xfrm>
            <a:prstGeom prst="line">
              <a:avLst/>
            </a:prstGeom>
            <a:noFill/>
            <a:ln w="635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Line 13934"/>
            <p:cNvCxnSpPr>
              <a:cxnSpLocks noChangeShapeType="1"/>
            </p:cNvCxnSpPr>
            <p:nvPr/>
          </p:nvCxnSpPr>
          <p:spPr bwMode="auto">
            <a:xfrm>
              <a:off x="4580" y="5074"/>
              <a:ext cx="0" cy="0"/>
            </a:xfrm>
            <a:prstGeom prst="line">
              <a:avLst/>
            </a:prstGeom>
            <a:noFill/>
            <a:ln w="635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Line 13933"/>
            <p:cNvCxnSpPr>
              <a:cxnSpLocks noChangeShapeType="1"/>
            </p:cNvCxnSpPr>
            <p:nvPr/>
          </p:nvCxnSpPr>
          <p:spPr bwMode="auto">
            <a:xfrm>
              <a:off x="5649" y="5074"/>
              <a:ext cx="0" cy="0"/>
            </a:xfrm>
            <a:prstGeom prst="line">
              <a:avLst/>
            </a:prstGeom>
            <a:noFill/>
            <a:ln w="635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Line 13932"/>
            <p:cNvCxnSpPr>
              <a:cxnSpLocks noChangeShapeType="1"/>
            </p:cNvCxnSpPr>
            <p:nvPr/>
          </p:nvCxnSpPr>
          <p:spPr bwMode="auto">
            <a:xfrm>
              <a:off x="6717" y="5074"/>
              <a:ext cx="0" cy="0"/>
            </a:xfrm>
            <a:prstGeom prst="line">
              <a:avLst/>
            </a:prstGeom>
            <a:noFill/>
            <a:ln w="635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Line 13931"/>
            <p:cNvCxnSpPr>
              <a:cxnSpLocks noChangeShapeType="1"/>
            </p:cNvCxnSpPr>
            <p:nvPr/>
          </p:nvCxnSpPr>
          <p:spPr bwMode="auto">
            <a:xfrm>
              <a:off x="6734" y="317"/>
              <a:ext cx="0" cy="4728"/>
            </a:xfrm>
            <a:prstGeom prst="line">
              <a:avLst/>
            </a:prstGeom>
            <a:noFill/>
            <a:ln w="27953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Line 13930"/>
            <p:cNvCxnSpPr>
              <a:cxnSpLocks noChangeShapeType="1"/>
            </p:cNvCxnSpPr>
            <p:nvPr/>
          </p:nvCxnSpPr>
          <p:spPr bwMode="auto">
            <a:xfrm>
              <a:off x="6717" y="4255"/>
              <a:ext cx="34" cy="0"/>
            </a:xfrm>
            <a:prstGeom prst="line">
              <a:avLst/>
            </a:prstGeom>
            <a:noFill/>
            <a:ln w="635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" name="Line 13929"/>
            <p:cNvCxnSpPr>
              <a:cxnSpLocks noChangeShapeType="1"/>
            </p:cNvCxnSpPr>
            <p:nvPr/>
          </p:nvCxnSpPr>
          <p:spPr bwMode="auto">
            <a:xfrm>
              <a:off x="6717" y="3468"/>
              <a:ext cx="34" cy="0"/>
            </a:xfrm>
            <a:prstGeom prst="line">
              <a:avLst/>
            </a:prstGeom>
            <a:noFill/>
            <a:ln w="635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" name="Line 13928"/>
            <p:cNvCxnSpPr>
              <a:cxnSpLocks noChangeShapeType="1"/>
            </p:cNvCxnSpPr>
            <p:nvPr/>
          </p:nvCxnSpPr>
          <p:spPr bwMode="auto">
            <a:xfrm>
              <a:off x="6717" y="2682"/>
              <a:ext cx="34" cy="0"/>
            </a:xfrm>
            <a:prstGeom prst="line">
              <a:avLst/>
            </a:prstGeom>
            <a:noFill/>
            <a:ln w="635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" name="Line 13927"/>
            <p:cNvCxnSpPr>
              <a:cxnSpLocks noChangeShapeType="1"/>
            </p:cNvCxnSpPr>
            <p:nvPr/>
          </p:nvCxnSpPr>
          <p:spPr bwMode="auto">
            <a:xfrm>
              <a:off x="6717" y="1895"/>
              <a:ext cx="34" cy="0"/>
            </a:xfrm>
            <a:prstGeom prst="line">
              <a:avLst/>
            </a:prstGeom>
            <a:noFill/>
            <a:ln w="635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" name="Line 13926"/>
            <p:cNvCxnSpPr>
              <a:cxnSpLocks noChangeShapeType="1"/>
            </p:cNvCxnSpPr>
            <p:nvPr/>
          </p:nvCxnSpPr>
          <p:spPr bwMode="auto">
            <a:xfrm>
              <a:off x="6717" y="1108"/>
              <a:ext cx="34" cy="0"/>
            </a:xfrm>
            <a:prstGeom prst="line">
              <a:avLst/>
            </a:prstGeom>
            <a:noFill/>
            <a:ln w="635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" name="Line 13925"/>
            <p:cNvCxnSpPr>
              <a:cxnSpLocks noChangeShapeType="1"/>
            </p:cNvCxnSpPr>
            <p:nvPr/>
          </p:nvCxnSpPr>
          <p:spPr bwMode="auto">
            <a:xfrm>
              <a:off x="6717" y="322"/>
              <a:ext cx="34" cy="0"/>
            </a:xfrm>
            <a:prstGeom prst="line">
              <a:avLst/>
            </a:prstGeom>
            <a:noFill/>
            <a:ln w="635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5" name="Freeform 13924"/>
            <p:cNvSpPr>
              <a:spLocks/>
            </p:cNvSpPr>
            <p:nvPr/>
          </p:nvSpPr>
          <p:spPr bwMode="auto">
            <a:xfrm>
              <a:off x="300" y="3307"/>
              <a:ext cx="6417" cy="292"/>
            </a:xfrm>
            <a:custGeom>
              <a:avLst/>
              <a:gdLst>
                <a:gd name="T0" fmla="+- 0 6717 300"/>
                <a:gd name="T1" fmla="*/ T0 w 6417"/>
                <a:gd name="T2" fmla="+- 0 3450 3307"/>
                <a:gd name="T3" fmla="*/ 3450 h 292"/>
                <a:gd name="T4" fmla="+- 0 6591 300"/>
                <a:gd name="T5" fmla="*/ T4 w 6417"/>
                <a:gd name="T6" fmla="+- 0 3472 3307"/>
                <a:gd name="T7" fmla="*/ 3472 h 292"/>
                <a:gd name="T8" fmla="+- 0 6436 300"/>
                <a:gd name="T9" fmla="*/ T8 w 6417"/>
                <a:gd name="T10" fmla="+- 0 3495 3307"/>
                <a:gd name="T11" fmla="*/ 3495 h 292"/>
                <a:gd name="T12" fmla="+- 0 6281 300"/>
                <a:gd name="T13" fmla="*/ T12 w 6417"/>
                <a:gd name="T14" fmla="+- 0 3510 3307"/>
                <a:gd name="T15" fmla="*/ 3510 h 292"/>
                <a:gd name="T16" fmla="+- 0 6183 300"/>
                <a:gd name="T17" fmla="*/ T16 w 6417"/>
                <a:gd name="T18" fmla="+- 0 3517 3307"/>
                <a:gd name="T19" fmla="*/ 3517 h 292"/>
                <a:gd name="T20" fmla="+- 0 6047 300"/>
                <a:gd name="T21" fmla="*/ T20 w 6417"/>
                <a:gd name="T22" fmla="+- 0 3502 3307"/>
                <a:gd name="T23" fmla="*/ 3502 h 292"/>
                <a:gd name="T24" fmla="+- 0 5902 300"/>
                <a:gd name="T25" fmla="*/ T24 w 6417"/>
                <a:gd name="T26" fmla="+- 0 3472 3307"/>
                <a:gd name="T27" fmla="*/ 3472 h 292"/>
                <a:gd name="T28" fmla="+- 0 5747 300"/>
                <a:gd name="T29" fmla="*/ T28 w 6417"/>
                <a:gd name="T30" fmla="+- 0 3443 3307"/>
                <a:gd name="T31" fmla="*/ 3443 h 292"/>
                <a:gd name="T32" fmla="+- 0 5649 300"/>
                <a:gd name="T33" fmla="*/ T32 w 6417"/>
                <a:gd name="T34" fmla="+- 0 3428 3307"/>
                <a:gd name="T35" fmla="*/ 3428 h 292"/>
                <a:gd name="T36" fmla="+- 0 5513 300"/>
                <a:gd name="T37" fmla="*/ T36 w 6417"/>
                <a:gd name="T38" fmla="+- 0 3435 3307"/>
                <a:gd name="T39" fmla="*/ 3435 h 292"/>
                <a:gd name="T40" fmla="+- 0 5367 300"/>
                <a:gd name="T41" fmla="*/ T40 w 6417"/>
                <a:gd name="T42" fmla="+- 0 3450 3307"/>
                <a:gd name="T43" fmla="*/ 3450 h 292"/>
                <a:gd name="T44" fmla="+- 0 5213 300"/>
                <a:gd name="T45" fmla="*/ T44 w 6417"/>
                <a:gd name="T46" fmla="+- 0 3465 3307"/>
                <a:gd name="T47" fmla="*/ 3465 h 292"/>
                <a:gd name="T48" fmla="+- 0 5044 300"/>
                <a:gd name="T49" fmla="*/ T48 w 6417"/>
                <a:gd name="T50" fmla="+- 0 3487 3307"/>
                <a:gd name="T51" fmla="*/ 3487 h 292"/>
                <a:gd name="T52" fmla="+- 0 4889 300"/>
                <a:gd name="T53" fmla="*/ T52 w 6417"/>
                <a:gd name="T54" fmla="+- 0 3495 3307"/>
                <a:gd name="T55" fmla="*/ 3495 h 292"/>
                <a:gd name="T56" fmla="+- 0 4735 300"/>
                <a:gd name="T57" fmla="*/ T56 w 6417"/>
                <a:gd name="T58" fmla="+- 0 3495 3307"/>
                <a:gd name="T59" fmla="*/ 3495 h 292"/>
                <a:gd name="T60" fmla="+- 0 4678 300"/>
                <a:gd name="T61" fmla="*/ T60 w 6417"/>
                <a:gd name="T62" fmla="+- 0 3495 3307"/>
                <a:gd name="T63" fmla="*/ 3495 h 292"/>
                <a:gd name="T64" fmla="+- 0 4510 300"/>
                <a:gd name="T65" fmla="*/ T64 w 6417"/>
                <a:gd name="T66" fmla="+- 0 3487 3307"/>
                <a:gd name="T67" fmla="*/ 3487 h 292"/>
                <a:gd name="T68" fmla="+- 0 4453 300"/>
                <a:gd name="T69" fmla="*/ T68 w 6417"/>
                <a:gd name="T70" fmla="+- 0 3487 3307"/>
                <a:gd name="T71" fmla="*/ 3487 h 292"/>
                <a:gd name="T72" fmla="+- 0 4355 300"/>
                <a:gd name="T73" fmla="*/ T72 w 6417"/>
                <a:gd name="T74" fmla="+- 0 3479 3307"/>
                <a:gd name="T75" fmla="*/ 3479 h 292"/>
                <a:gd name="T76" fmla="+- 0 4200 300"/>
                <a:gd name="T77" fmla="*/ T76 w 6417"/>
                <a:gd name="T78" fmla="+- 0 3449 3307"/>
                <a:gd name="T79" fmla="*/ 3449 h 292"/>
                <a:gd name="T80" fmla="+- 0 4046 300"/>
                <a:gd name="T81" fmla="*/ T80 w 6417"/>
                <a:gd name="T82" fmla="+- 0 3427 3307"/>
                <a:gd name="T83" fmla="*/ 3427 h 292"/>
                <a:gd name="T84" fmla="+- 0 3975 300"/>
                <a:gd name="T85" fmla="*/ T84 w 6417"/>
                <a:gd name="T86" fmla="+- 0 3412 3307"/>
                <a:gd name="T87" fmla="*/ 3412 h 292"/>
                <a:gd name="T88" fmla="+- 0 3919 300"/>
                <a:gd name="T89" fmla="*/ T88 w 6417"/>
                <a:gd name="T90" fmla="+- 0 3397 3307"/>
                <a:gd name="T91" fmla="*/ 3397 h 292"/>
                <a:gd name="T92" fmla="+- 0 3825 300"/>
                <a:gd name="T93" fmla="*/ T92 w 6417"/>
                <a:gd name="T94" fmla="+- 0 3367 3307"/>
                <a:gd name="T95" fmla="*/ 3367 h 292"/>
                <a:gd name="T96" fmla="+- 0 3666 300"/>
                <a:gd name="T97" fmla="*/ T96 w 6417"/>
                <a:gd name="T98" fmla="+- 0 3330 3307"/>
                <a:gd name="T99" fmla="*/ 3330 h 292"/>
                <a:gd name="T100" fmla="+- 0 3577 300"/>
                <a:gd name="T101" fmla="*/ T100 w 6417"/>
                <a:gd name="T102" fmla="+- 0 3315 3307"/>
                <a:gd name="T103" fmla="*/ 3315 h 292"/>
                <a:gd name="T104" fmla="+- 0 3511 300"/>
                <a:gd name="T105" fmla="*/ T104 w 6417"/>
                <a:gd name="T106" fmla="+- 0 3307 3307"/>
                <a:gd name="T107" fmla="*/ 3307 h 292"/>
                <a:gd name="T108" fmla="+- 0 3446 300"/>
                <a:gd name="T109" fmla="*/ T108 w 6417"/>
                <a:gd name="T110" fmla="+- 0 3307 3307"/>
                <a:gd name="T111" fmla="*/ 3307 h 292"/>
                <a:gd name="T112" fmla="+- 0 3375 300"/>
                <a:gd name="T113" fmla="*/ T112 w 6417"/>
                <a:gd name="T114" fmla="+- 0 3322 3307"/>
                <a:gd name="T115" fmla="*/ 3322 h 292"/>
                <a:gd name="T116" fmla="+- 0 3282 300"/>
                <a:gd name="T117" fmla="*/ T116 w 6417"/>
                <a:gd name="T118" fmla="+- 0 3345 3307"/>
                <a:gd name="T119" fmla="*/ 3345 h 292"/>
                <a:gd name="T120" fmla="+- 0 3127 300"/>
                <a:gd name="T121" fmla="*/ T120 w 6417"/>
                <a:gd name="T122" fmla="+- 0 3382 3307"/>
                <a:gd name="T123" fmla="*/ 3382 h 292"/>
                <a:gd name="T124" fmla="+- 0 2972 300"/>
                <a:gd name="T125" fmla="*/ T124 w 6417"/>
                <a:gd name="T126" fmla="+- 0 3419 3307"/>
                <a:gd name="T127" fmla="*/ 3419 h 292"/>
                <a:gd name="T128" fmla="+- 0 2747 300"/>
                <a:gd name="T129" fmla="*/ T128 w 6417"/>
                <a:gd name="T130" fmla="+- 0 3464 3307"/>
                <a:gd name="T131" fmla="*/ 3464 h 292"/>
                <a:gd name="T132" fmla="+- 0 2592 300"/>
                <a:gd name="T133" fmla="*/ T132 w 6417"/>
                <a:gd name="T134" fmla="+- 0 3494 3307"/>
                <a:gd name="T135" fmla="*/ 3494 h 292"/>
                <a:gd name="T136" fmla="+- 0 2536 300"/>
                <a:gd name="T137" fmla="*/ T136 w 6417"/>
                <a:gd name="T138" fmla="+- 0 3502 3307"/>
                <a:gd name="T139" fmla="*/ 3502 h 292"/>
                <a:gd name="T140" fmla="+- 0 2438 300"/>
                <a:gd name="T141" fmla="*/ T140 w 6417"/>
                <a:gd name="T142" fmla="+- 0 3524 3307"/>
                <a:gd name="T143" fmla="*/ 3524 h 292"/>
                <a:gd name="T144" fmla="+- 0 2368 300"/>
                <a:gd name="T145" fmla="*/ T144 w 6417"/>
                <a:gd name="T146" fmla="+- 0 3532 3307"/>
                <a:gd name="T147" fmla="*/ 3532 h 292"/>
                <a:gd name="T148" fmla="+- 0 2213 300"/>
                <a:gd name="T149" fmla="*/ T148 w 6417"/>
                <a:gd name="T150" fmla="+- 0 3554 3307"/>
                <a:gd name="T151" fmla="*/ 3554 h 292"/>
                <a:gd name="T152" fmla="+- 0 2058 300"/>
                <a:gd name="T153" fmla="*/ T152 w 6417"/>
                <a:gd name="T154" fmla="+- 0 3576 3307"/>
                <a:gd name="T155" fmla="*/ 3576 h 292"/>
                <a:gd name="T156" fmla="+- 0 1903 300"/>
                <a:gd name="T157" fmla="*/ T156 w 6417"/>
                <a:gd name="T158" fmla="+- 0 3591 3307"/>
                <a:gd name="T159" fmla="*/ 3591 h 292"/>
                <a:gd name="T160" fmla="+- 0 1777 300"/>
                <a:gd name="T161" fmla="*/ T160 w 6417"/>
                <a:gd name="T162" fmla="+- 0 3591 3307"/>
                <a:gd name="T163" fmla="*/ 3591 h 292"/>
                <a:gd name="T164" fmla="+- 0 1622 300"/>
                <a:gd name="T165" fmla="*/ T164 w 6417"/>
                <a:gd name="T166" fmla="+- 0 3599 3307"/>
                <a:gd name="T167" fmla="*/ 3599 h 292"/>
                <a:gd name="T168" fmla="+- 0 1468 300"/>
                <a:gd name="T169" fmla="*/ T168 w 6417"/>
                <a:gd name="T170" fmla="+- 0 3599 3307"/>
                <a:gd name="T171" fmla="*/ 3599 h 292"/>
                <a:gd name="T172" fmla="+- 0 1299 300"/>
                <a:gd name="T173" fmla="*/ T172 w 6417"/>
                <a:gd name="T174" fmla="+- 0 3591 3307"/>
                <a:gd name="T175" fmla="*/ 3591 h 292"/>
                <a:gd name="T176" fmla="+- 0 1144 300"/>
                <a:gd name="T177" fmla="*/ T176 w 6417"/>
                <a:gd name="T178" fmla="+- 0 3584 3307"/>
                <a:gd name="T179" fmla="*/ 3584 h 292"/>
                <a:gd name="T180" fmla="+- 0 989 300"/>
                <a:gd name="T181" fmla="*/ T180 w 6417"/>
                <a:gd name="T182" fmla="+- 0 3576 3307"/>
                <a:gd name="T183" fmla="*/ 3576 h 292"/>
                <a:gd name="T184" fmla="+- 0 933 300"/>
                <a:gd name="T185" fmla="*/ T184 w 6417"/>
                <a:gd name="T186" fmla="+- 0 3569 3307"/>
                <a:gd name="T187" fmla="*/ 3569 h 292"/>
                <a:gd name="T188" fmla="+- 0 835 300"/>
                <a:gd name="T189" fmla="*/ T188 w 6417"/>
                <a:gd name="T190" fmla="+- 0 3562 3307"/>
                <a:gd name="T191" fmla="*/ 3562 h 292"/>
                <a:gd name="T192" fmla="+- 0 764 300"/>
                <a:gd name="T193" fmla="*/ T192 w 6417"/>
                <a:gd name="T194" fmla="+- 0 3554 3307"/>
                <a:gd name="T195" fmla="*/ 3554 h 292"/>
                <a:gd name="T196" fmla="+- 0 610 300"/>
                <a:gd name="T197" fmla="*/ T196 w 6417"/>
                <a:gd name="T198" fmla="+- 0 3532 3307"/>
                <a:gd name="T199" fmla="*/ 3532 h 292"/>
                <a:gd name="T200" fmla="+- 0 455 300"/>
                <a:gd name="T201" fmla="*/ T200 w 6417"/>
                <a:gd name="T202" fmla="+- 0 3502 3307"/>
                <a:gd name="T203" fmla="*/ 3502 h 292"/>
                <a:gd name="T204" fmla="+- 0 300 300"/>
                <a:gd name="T205" fmla="*/ T204 w 6417"/>
                <a:gd name="T206" fmla="+- 0 3479 3307"/>
                <a:gd name="T207" fmla="*/ 3479 h 2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</a:cxnLst>
              <a:rect l="0" t="0" r="r" b="b"/>
              <a:pathLst>
                <a:path w="6417" h="292">
                  <a:moveTo>
                    <a:pt x="6417" y="143"/>
                  </a:moveTo>
                  <a:lnTo>
                    <a:pt x="6291" y="165"/>
                  </a:lnTo>
                  <a:lnTo>
                    <a:pt x="6136" y="188"/>
                  </a:lnTo>
                  <a:lnTo>
                    <a:pt x="5981" y="203"/>
                  </a:lnTo>
                  <a:lnTo>
                    <a:pt x="5883" y="210"/>
                  </a:lnTo>
                  <a:lnTo>
                    <a:pt x="5747" y="195"/>
                  </a:lnTo>
                  <a:lnTo>
                    <a:pt x="5602" y="165"/>
                  </a:lnTo>
                  <a:lnTo>
                    <a:pt x="5447" y="136"/>
                  </a:lnTo>
                  <a:lnTo>
                    <a:pt x="5349" y="121"/>
                  </a:lnTo>
                  <a:lnTo>
                    <a:pt x="5213" y="128"/>
                  </a:lnTo>
                  <a:lnTo>
                    <a:pt x="5067" y="143"/>
                  </a:lnTo>
                  <a:lnTo>
                    <a:pt x="4913" y="158"/>
                  </a:lnTo>
                  <a:lnTo>
                    <a:pt x="4744" y="180"/>
                  </a:lnTo>
                  <a:lnTo>
                    <a:pt x="4589" y="188"/>
                  </a:lnTo>
                  <a:lnTo>
                    <a:pt x="4435" y="188"/>
                  </a:lnTo>
                  <a:lnTo>
                    <a:pt x="4378" y="188"/>
                  </a:lnTo>
                  <a:lnTo>
                    <a:pt x="4210" y="180"/>
                  </a:lnTo>
                  <a:lnTo>
                    <a:pt x="4153" y="180"/>
                  </a:lnTo>
                  <a:lnTo>
                    <a:pt x="4055" y="172"/>
                  </a:lnTo>
                  <a:lnTo>
                    <a:pt x="3900" y="142"/>
                  </a:lnTo>
                  <a:lnTo>
                    <a:pt x="3746" y="120"/>
                  </a:lnTo>
                  <a:lnTo>
                    <a:pt x="3675" y="105"/>
                  </a:lnTo>
                  <a:lnTo>
                    <a:pt x="3619" y="90"/>
                  </a:lnTo>
                  <a:lnTo>
                    <a:pt x="3525" y="60"/>
                  </a:lnTo>
                  <a:lnTo>
                    <a:pt x="3366" y="23"/>
                  </a:lnTo>
                  <a:lnTo>
                    <a:pt x="3277" y="8"/>
                  </a:lnTo>
                  <a:lnTo>
                    <a:pt x="3211" y="0"/>
                  </a:lnTo>
                  <a:lnTo>
                    <a:pt x="3146" y="0"/>
                  </a:lnTo>
                  <a:lnTo>
                    <a:pt x="3075" y="15"/>
                  </a:lnTo>
                  <a:lnTo>
                    <a:pt x="2982" y="38"/>
                  </a:lnTo>
                  <a:lnTo>
                    <a:pt x="2827" y="75"/>
                  </a:lnTo>
                  <a:lnTo>
                    <a:pt x="2672" y="112"/>
                  </a:lnTo>
                  <a:lnTo>
                    <a:pt x="2447" y="157"/>
                  </a:lnTo>
                  <a:lnTo>
                    <a:pt x="2292" y="187"/>
                  </a:lnTo>
                  <a:lnTo>
                    <a:pt x="2236" y="195"/>
                  </a:lnTo>
                  <a:lnTo>
                    <a:pt x="2138" y="217"/>
                  </a:lnTo>
                  <a:lnTo>
                    <a:pt x="2068" y="225"/>
                  </a:lnTo>
                  <a:lnTo>
                    <a:pt x="1913" y="247"/>
                  </a:lnTo>
                  <a:lnTo>
                    <a:pt x="1758" y="269"/>
                  </a:lnTo>
                  <a:lnTo>
                    <a:pt x="1603" y="284"/>
                  </a:lnTo>
                  <a:lnTo>
                    <a:pt x="1477" y="284"/>
                  </a:lnTo>
                  <a:lnTo>
                    <a:pt x="1322" y="292"/>
                  </a:lnTo>
                  <a:lnTo>
                    <a:pt x="1168" y="292"/>
                  </a:lnTo>
                  <a:lnTo>
                    <a:pt x="999" y="284"/>
                  </a:lnTo>
                  <a:lnTo>
                    <a:pt x="844" y="277"/>
                  </a:lnTo>
                  <a:lnTo>
                    <a:pt x="689" y="269"/>
                  </a:lnTo>
                  <a:lnTo>
                    <a:pt x="633" y="262"/>
                  </a:lnTo>
                  <a:lnTo>
                    <a:pt x="535" y="255"/>
                  </a:lnTo>
                  <a:lnTo>
                    <a:pt x="464" y="247"/>
                  </a:lnTo>
                  <a:lnTo>
                    <a:pt x="310" y="225"/>
                  </a:lnTo>
                  <a:lnTo>
                    <a:pt x="155" y="195"/>
                  </a:lnTo>
                  <a:lnTo>
                    <a:pt x="0" y="172"/>
                  </a:lnTo>
                </a:path>
              </a:pathLst>
            </a:custGeom>
            <a:noFill/>
            <a:ln w="12700">
              <a:solidFill>
                <a:srgbClr val="231F2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 sz="1200"/>
            </a:p>
          </p:txBody>
        </p:sp>
        <p:sp>
          <p:nvSpPr>
            <p:cNvPr id="36" name="Freeform 13923"/>
            <p:cNvSpPr>
              <a:spLocks/>
            </p:cNvSpPr>
            <p:nvPr/>
          </p:nvSpPr>
          <p:spPr bwMode="auto">
            <a:xfrm>
              <a:off x="300" y="3113"/>
              <a:ext cx="6417" cy="905"/>
            </a:xfrm>
            <a:custGeom>
              <a:avLst/>
              <a:gdLst>
                <a:gd name="T0" fmla="+- 0 385 300"/>
                <a:gd name="T1" fmla="*/ T0 w 6417"/>
                <a:gd name="T2" fmla="+- 0 3988 3113"/>
                <a:gd name="T3" fmla="*/ 3988 h 905"/>
                <a:gd name="T4" fmla="+- 0 549 300"/>
                <a:gd name="T5" fmla="*/ T4 w 6417"/>
                <a:gd name="T6" fmla="+- 0 3928 3113"/>
                <a:gd name="T7" fmla="*/ 3928 h 905"/>
                <a:gd name="T8" fmla="+- 0 722 300"/>
                <a:gd name="T9" fmla="*/ T8 w 6417"/>
                <a:gd name="T10" fmla="+- 0 3868 3113"/>
                <a:gd name="T11" fmla="*/ 3868 h 905"/>
                <a:gd name="T12" fmla="+- 0 863 300"/>
                <a:gd name="T13" fmla="*/ T12 w 6417"/>
                <a:gd name="T14" fmla="+- 0 3853 3113"/>
                <a:gd name="T15" fmla="*/ 3853 h 905"/>
                <a:gd name="T16" fmla="+- 0 947 300"/>
                <a:gd name="T17" fmla="*/ T16 w 6417"/>
                <a:gd name="T18" fmla="+- 0 3868 3113"/>
                <a:gd name="T19" fmla="*/ 3868 h 905"/>
                <a:gd name="T20" fmla="+- 0 1093 300"/>
                <a:gd name="T21" fmla="*/ T20 w 6417"/>
                <a:gd name="T22" fmla="+- 0 3921 3113"/>
                <a:gd name="T23" fmla="*/ 3921 h 905"/>
                <a:gd name="T24" fmla="+- 0 1257 300"/>
                <a:gd name="T25" fmla="*/ T24 w 6417"/>
                <a:gd name="T26" fmla="+- 0 3973 3113"/>
                <a:gd name="T27" fmla="*/ 3973 h 905"/>
                <a:gd name="T28" fmla="+- 0 1397 300"/>
                <a:gd name="T29" fmla="*/ T28 w 6417"/>
                <a:gd name="T30" fmla="+- 0 3973 3113"/>
                <a:gd name="T31" fmla="*/ 3973 h 905"/>
                <a:gd name="T32" fmla="+- 0 1561 300"/>
                <a:gd name="T33" fmla="*/ T32 w 6417"/>
                <a:gd name="T34" fmla="+- 0 3891 3113"/>
                <a:gd name="T35" fmla="*/ 3891 h 905"/>
                <a:gd name="T36" fmla="+- 0 1697 300"/>
                <a:gd name="T37" fmla="*/ T36 w 6417"/>
                <a:gd name="T38" fmla="+- 0 3793 3113"/>
                <a:gd name="T39" fmla="*/ 3793 h 905"/>
                <a:gd name="T40" fmla="+- 0 1861 300"/>
                <a:gd name="T41" fmla="*/ T40 w 6417"/>
                <a:gd name="T42" fmla="+- 0 3704 3113"/>
                <a:gd name="T43" fmla="*/ 3704 h 905"/>
                <a:gd name="T44" fmla="+- 0 1988 300"/>
                <a:gd name="T45" fmla="*/ T44 w 6417"/>
                <a:gd name="T46" fmla="+- 0 3681 3113"/>
                <a:gd name="T47" fmla="*/ 3681 h 905"/>
                <a:gd name="T48" fmla="+- 0 2157 300"/>
                <a:gd name="T49" fmla="*/ T48 w 6417"/>
                <a:gd name="T50" fmla="+- 0 3696 3113"/>
                <a:gd name="T51" fmla="*/ 3696 h 905"/>
                <a:gd name="T52" fmla="+- 0 2325 300"/>
                <a:gd name="T53" fmla="*/ T52 w 6417"/>
                <a:gd name="T54" fmla="+- 0 3719 3113"/>
                <a:gd name="T55" fmla="*/ 3719 h 905"/>
                <a:gd name="T56" fmla="+- 0 2466 300"/>
                <a:gd name="T57" fmla="*/ T56 w 6417"/>
                <a:gd name="T58" fmla="+- 0 3726 3113"/>
                <a:gd name="T59" fmla="*/ 3726 h 905"/>
                <a:gd name="T60" fmla="+- 0 2607 300"/>
                <a:gd name="T61" fmla="*/ T60 w 6417"/>
                <a:gd name="T62" fmla="+- 0 3696 3113"/>
                <a:gd name="T63" fmla="*/ 3696 h 905"/>
                <a:gd name="T64" fmla="+- 0 2775 300"/>
                <a:gd name="T65" fmla="*/ T64 w 6417"/>
                <a:gd name="T66" fmla="+- 0 3651 3113"/>
                <a:gd name="T67" fmla="*/ 3651 h 905"/>
                <a:gd name="T68" fmla="+- 0 2972 300"/>
                <a:gd name="T69" fmla="*/ T68 w 6417"/>
                <a:gd name="T70" fmla="+- 0 3629 3113"/>
                <a:gd name="T71" fmla="*/ 3629 h 905"/>
                <a:gd name="T72" fmla="+- 0 3146 300"/>
                <a:gd name="T73" fmla="*/ T72 w 6417"/>
                <a:gd name="T74" fmla="+- 0 3696 3113"/>
                <a:gd name="T75" fmla="*/ 3696 h 905"/>
                <a:gd name="T76" fmla="+- 0 3305 300"/>
                <a:gd name="T77" fmla="*/ T76 w 6417"/>
                <a:gd name="T78" fmla="+- 0 3793 3113"/>
                <a:gd name="T79" fmla="*/ 3793 h 905"/>
                <a:gd name="T80" fmla="+- 0 3474 300"/>
                <a:gd name="T81" fmla="*/ T80 w 6417"/>
                <a:gd name="T82" fmla="+- 0 3838 3113"/>
                <a:gd name="T83" fmla="*/ 3838 h 905"/>
                <a:gd name="T84" fmla="+- 0 3591 300"/>
                <a:gd name="T85" fmla="*/ T84 w 6417"/>
                <a:gd name="T86" fmla="+- 0 3779 3113"/>
                <a:gd name="T87" fmla="*/ 3779 h 905"/>
                <a:gd name="T88" fmla="+- 0 3666 300"/>
                <a:gd name="T89" fmla="*/ T88 w 6417"/>
                <a:gd name="T90" fmla="+- 0 3704 3113"/>
                <a:gd name="T91" fmla="*/ 3704 h 905"/>
                <a:gd name="T92" fmla="+- 0 3825 300"/>
                <a:gd name="T93" fmla="*/ T92 w 6417"/>
                <a:gd name="T94" fmla="+- 0 3517 3113"/>
                <a:gd name="T95" fmla="*/ 3517 h 905"/>
                <a:gd name="T96" fmla="+- 0 3966 300"/>
                <a:gd name="T97" fmla="*/ T96 w 6417"/>
                <a:gd name="T98" fmla="+- 0 3352 3113"/>
                <a:gd name="T99" fmla="*/ 3352 h 905"/>
                <a:gd name="T100" fmla="+- 0 4130 300"/>
                <a:gd name="T101" fmla="*/ T100 w 6417"/>
                <a:gd name="T102" fmla="+- 0 3278 3113"/>
                <a:gd name="T103" fmla="*/ 3278 h 905"/>
                <a:gd name="T104" fmla="+- 0 4313 300"/>
                <a:gd name="T105" fmla="*/ T104 w 6417"/>
                <a:gd name="T106" fmla="+- 0 3293 3113"/>
                <a:gd name="T107" fmla="*/ 3293 h 905"/>
                <a:gd name="T108" fmla="+- 0 4467 300"/>
                <a:gd name="T109" fmla="*/ T108 w 6417"/>
                <a:gd name="T110" fmla="+- 0 3330 3113"/>
                <a:gd name="T111" fmla="*/ 3330 h 905"/>
                <a:gd name="T112" fmla="+- 0 4608 300"/>
                <a:gd name="T113" fmla="*/ T112 w 6417"/>
                <a:gd name="T114" fmla="+- 0 3322 3113"/>
                <a:gd name="T115" fmla="*/ 3322 h 905"/>
                <a:gd name="T116" fmla="+- 0 4744 300"/>
                <a:gd name="T117" fmla="*/ T116 w 6417"/>
                <a:gd name="T118" fmla="+- 0 3263 3113"/>
                <a:gd name="T119" fmla="*/ 3263 h 905"/>
                <a:gd name="T120" fmla="+- 0 4913 300"/>
                <a:gd name="T121" fmla="*/ T120 w 6417"/>
                <a:gd name="T122" fmla="+- 0 3180 3113"/>
                <a:gd name="T123" fmla="*/ 3180 h 905"/>
                <a:gd name="T124" fmla="+- 0 5086 300"/>
                <a:gd name="T125" fmla="*/ T124 w 6417"/>
                <a:gd name="T126" fmla="+- 0 3121 3113"/>
                <a:gd name="T127" fmla="*/ 3121 h 905"/>
                <a:gd name="T128" fmla="+- 0 5283 300"/>
                <a:gd name="T129" fmla="*/ T128 w 6417"/>
                <a:gd name="T130" fmla="+- 0 3136 3113"/>
                <a:gd name="T131" fmla="*/ 3136 h 905"/>
                <a:gd name="T132" fmla="+- 0 5456 300"/>
                <a:gd name="T133" fmla="*/ T132 w 6417"/>
                <a:gd name="T134" fmla="+- 0 3188 3113"/>
                <a:gd name="T135" fmla="*/ 3188 h 905"/>
                <a:gd name="T136" fmla="+- 0 5620 300"/>
                <a:gd name="T137" fmla="*/ T136 w 6417"/>
                <a:gd name="T138" fmla="+- 0 3248 3113"/>
                <a:gd name="T139" fmla="*/ 3248 h 905"/>
                <a:gd name="T140" fmla="+- 0 5817 300"/>
                <a:gd name="T141" fmla="*/ T140 w 6417"/>
                <a:gd name="T142" fmla="+- 0 3300 3113"/>
                <a:gd name="T143" fmla="*/ 3300 h 905"/>
                <a:gd name="T144" fmla="+- 0 5986 300"/>
                <a:gd name="T145" fmla="*/ T144 w 6417"/>
                <a:gd name="T146" fmla="+- 0 3337 3113"/>
                <a:gd name="T147" fmla="*/ 3337 h 905"/>
                <a:gd name="T148" fmla="+- 0 6155 300"/>
                <a:gd name="T149" fmla="*/ T148 w 6417"/>
                <a:gd name="T150" fmla="+- 0 3375 3113"/>
                <a:gd name="T151" fmla="*/ 3375 h 905"/>
                <a:gd name="T152" fmla="+- 0 6352 300"/>
                <a:gd name="T153" fmla="*/ T152 w 6417"/>
                <a:gd name="T154" fmla="+- 0 3412 3113"/>
                <a:gd name="T155" fmla="*/ 3412 h 905"/>
                <a:gd name="T156" fmla="+- 0 6520 300"/>
                <a:gd name="T157" fmla="*/ T156 w 6417"/>
                <a:gd name="T158" fmla="+- 0 3442 3113"/>
                <a:gd name="T159" fmla="*/ 3442 h 905"/>
                <a:gd name="T160" fmla="+- 0 6689 300"/>
                <a:gd name="T161" fmla="*/ T160 w 6417"/>
                <a:gd name="T162" fmla="+- 0 3464 3113"/>
                <a:gd name="T163" fmla="*/ 3464 h 90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</a:cxnLst>
              <a:rect l="0" t="0" r="r" b="b"/>
              <a:pathLst>
                <a:path w="6417" h="905">
                  <a:moveTo>
                    <a:pt x="0" y="905"/>
                  </a:moveTo>
                  <a:lnTo>
                    <a:pt x="85" y="875"/>
                  </a:lnTo>
                  <a:lnTo>
                    <a:pt x="169" y="845"/>
                  </a:lnTo>
                  <a:lnTo>
                    <a:pt x="249" y="815"/>
                  </a:lnTo>
                  <a:lnTo>
                    <a:pt x="338" y="778"/>
                  </a:lnTo>
                  <a:lnTo>
                    <a:pt x="422" y="755"/>
                  </a:lnTo>
                  <a:lnTo>
                    <a:pt x="507" y="740"/>
                  </a:lnTo>
                  <a:lnTo>
                    <a:pt x="563" y="740"/>
                  </a:lnTo>
                  <a:lnTo>
                    <a:pt x="619" y="755"/>
                  </a:lnTo>
                  <a:lnTo>
                    <a:pt x="647" y="755"/>
                  </a:lnTo>
                  <a:lnTo>
                    <a:pt x="703" y="778"/>
                  </a:lnTo>
                  <a:lnTo>
                    <a:pt x="793" y="808"/>
                  </a:lnTo>
                  <a:lnTo>
                    <a:pt x="877" y="838"/>
                  </a:lnTo>
                  <a:lnTo>
                    <a:pt x="957" y="860"/>
                  </a:lnTo>
                  <a:lnTo>
                    <a:pt x="1041" y="867"/>
                  </a:lnTo>
                  <a:lnTo>
                    <a:pt x="1097" y="860"/>
                  </a:lnTo>
                  <a:lnTo>
                    <a:pt x="1177" y="823"/>
                  </a:lnTo>
                  <a:lnTo>
                    <a:pt x="1261" y="778"/>
                  </a:lnTo>
                  <a:lnTo>
                    <a:pt x="1341" y="718"/>
                  </a:lnTo>
                  <a:lnTo>
                    <a:pt x="1397" y="680"/>
                  </a:lnTo>
                  <a:lnTo>
                    <a:pt x="1472" y="628"/>
                  </a:lnTo>
                  <a:lnTo>
                    <a:pt x="1561" y="591"/>
                  </a:lnTo>
                  <a:lnTo>
                    <a:pt x="1603" y="576"/>
                  </a:lnTo>
                  <a:lnTo>
                    <a:pt x="1688" y="568"/>
                  </a:lnTo>
                  <a:lnTo>
                    <a:pt x="1772" y="568"/>
                  </a:lnTo>
                  <a:lnTo>
                    <a:pt x="1857" y="583"/>
                  </a:lnTo>
                  <a:lnTo>
                    <a:pt x="1941" y="598"/>
                  </a:lnTo>
                  <a:lnTo>
                    <a:pt x="2025" y="606"/>
                  </a:lnTo>
                  <a:lnTo>
                    <a:pt x="2110" y="613"/>
                  </a:lnTo>
                  <a:lnTo>
                    <a:pt x="2166" y="613"/>
                  </a:lnTo>
                  <a:lnTo>
                    <a:pt x="2222" y="598"/>
                  </a:lnTo>
                  <a:lnTo>
                    <a:pt x="2307" y="583"/>
                  </a:lnTo>
                  <a:lnTo>
                    <a:pt x="2386" y="561"/>
                  </a:lnTo>
                  <a:lnTo>
                    <a:pt x="2475" y="538"/>
                  </a:lnTo>
                  <a:lnTo>
                    <a:pt x="2560" y="523"/>
                  </a:lnTo>
                  <a:lnTo>
                    <a:pt x="2672" y="516"/>
                  </a:lnTo>
                  <a:lnTo>
                    <a:pt x="2761" y="538"/>
                  </a:lnTo>
                  <a:lnTo>
                    <a:pt x="2846" y="583"/>
                  </a:lnTo>
                  <a:lnTo>
                    <a:pt x="2925" y="628"/>
                  </a:lnTo>
                  <a:lnTo>
                    <a:pt x="3005" y="680"/>
                  </a:lnTo>
                  <a:lnTo>
                    <a:pt x="3089" y="710"/>
                  </a:lnTo>
                  <a:lnTo>
                    <a:pt x="3174" y="725"/>
                  </a:lnTo>
                  <a:lnTo>
                    <a:pt x="3235" y="703"/>
                  </a:lnTo>
                  <a:lnTo>
                    <a:pt x="3291" y="666"/>
                  </a:lnTo>
                  <a:lnTo>
                    <a:pt x="3319" y="651"/>
                  </a:lnTo>
                  <a:lnTo>
                    <a:pt x="3366" y="591"/>
                  </a:lnTo>
                  <a:lnTo>
                    <a:pt x="3460" y="486"/>
                  </a:lnTo>
                  <a:lnTo>
                    <a:pt x="3525" y="404"/>
                  </a:lnTo>
                  <a:lnTo>
                    <a:pt x="3596" y="322"/>
                  </a:lnTo>
                  <a:lnTo>
                    <a:pt x="3666" y="239"/>
                  </a:lnTo>
                  <a:lnTo>
                    <a:pt x="3746" y="187"/>
                  </a:lnTo>
                  <a:lnTo>
                    <a:pt x="3830" y="165"/>
                  </a:lnTo>
                  <a:lnTo>
                    <a:pt x="3914" y="165"/>
                  </a:lnTo>
                  <a:lnTo>
                    <a:pt x="4013" y="180"/>
                  </a:lnTo>
                  <a:lnTo>
                    <a:pt x="4083" y="202"/>
                  </a:lnTo>
                  <a:lnTo>
                    <a:pt x="4167" y="217"/>
                  </a:lnTo>
                  <a:lnTo>
                    <a:pt x="4252" y="217"/>
                  </a:lnTo>
                  <a:lnTo>
                    <a:pt x="4308" y="209"/>
                  </a:lnTo>
                  <a:lnTo>
                    <a:pt x="4360" y="194"/>
                  </a:lnTo>
                  <a:lnTo>
                    <a:pt x="4444" y="150"/>
                  </a:lnTo>
                  <a:lnTo>
                    <a:pt x="4528" y="112"/>
                  </a:lnTo>
                  <a:lnTo>
                    <a:pt x="4613" y="67"/>
                  </a:lnTo>
                  <a:lnTo>
                    <a:pt x="4702" y="30"/>
                  </a:lnTo>
                  <a:lnTo>
                    <a:pt x="4786" y="8"/>
                  </a:lnTo>
                  <a:lnTo>
                    <a:pt x="4899" y="0"/>
                  </a:lnTo>
                  <a:lnTo>
                    <a:pt x="4983" y="23"/>
                  </a:lnTo>
                  <a:lnTo>
                    <a:pt x="5072" y="45"/>
                  </a:lnTo>
                  <a:lnTo>
                    <a:pt x="5156" y="75"/>
                  </a:lnTo>
                  <a:lnTo>
                    <a:pt x="5236" y="105"/>
                  </a:lnTo>
                  <a:lnTo>
                    <a:pt x="5320" y="135"/>
                  </a:lnTo>
                  <a:lnTo>
                    <a:pt x="5433" y="165"/>
                  </a:lnTo>
                  <a:lnTo>
                    <a:pt x="5517" y="187"/>
                  </a:lnTo>
                  <a:lnTo>
                    <a:pt x="5602" y="209"/>
                  </a:lnTo>
                  <a:lnTo>
                    <a:pt x="5686" y="224"/>
                  </a:lnTo>
                  <a:lnTo>
                    <a:pt x="5770" y="247"/>
                  </a:lnTo>
                  <a:lnTo>
                    <a:pt x="5855" y="262"/>
                  </a:lnTo>
                  <a:lnTo>
                    <a:pt x="5967" y="284"/>
                  </a:lnTo>
                  <a:lnTo>
                    <a:pt x="6052" y="299"/>
                  </a:lnTo>
                  <a:lnTo>
                    <a:pt x="6136" y="314"/>
                  </a:lnTo>
                  <a:lnTo>
                    <a:pt x="6220" y="329"/>
                  </a:lnTo>
                  <a:lnTo>
                    <a:pt x="6305" y="337"/>
                  </a:lnTo>
                  <a:lnTo>
                    <a:pt x="6389" y="351"/>
                  </a:lnTo>
                  <a:lnTo>
                    <a:pt x="6417" y="359"/>
                  </a:lnTo>
                </a:path>
              </a:pathLst>
            </a:custGeom>
            <a:noFill/>
            <a:ln w="12700">
              <a:solidFill>
                <a:srgbClr val="A7A9AC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 sz="1200"/>
            </a:p>
          </p:txBody>
        </p:sp>
        <p:sp>
          <p:nvSpPr>
            <p:cNvPr id="37" name="Freeform 13922"/>
            <p:cNvSpPr>
              <a:spLocks/>
            </p:cNvSpPr>
            <p:nvPr/>
          </p:nvSpPr>
          <p:spPr bwMode="auto">
            <a:xfrm>
              <a:off x="300" y="4042"/>
              <a:ext cx="4252" cy="292"/>
            </a:xfrm>
            <a:custGeom>
              <a:avLst/>
              <a:gdLst>
                <a:gd name="T0" fmla="+- 0 300 300"/>
                <a:gd name="T1" fmla="*/ T0 w 4252"/>
                <a:gd name="T2" fmla="+- 0 4244 4042"/>
                <a:gd name="T3" fmla="*/ 4244 h 292"/>
                <a:gd name="T4" fmla="+- 0 385 300"/>
                <a:gd name="T5" fmla="*/ T4 w 4252"/>
                <a:gd name="T6" fmla="+- 0 4267 4042"/>
                <a:gd name="T7" fmla="*/ 4267 h 292"/>
                <a:gd name="T8" fmla="+- 0 469 300"/>
                <a:gd name="T9" fmla="*/ T8 w 4252"/>
                <a:gd name="T10" fmla="+- 0 4281 4042"/>
                <a:gd name="T11" fmla="*/ 4281 h 292"/>
                <a:gd name="T12" fmla="+- 0 554 300"/>
                <a:gd name="T13" fmla="*/ T12 w 4252"/>
                <a:gd name="T14" fmla="+- 0 4304 4042"/>
                <a:gd name="T15" fmla="*/ 4304 h 292"/>
                <a:gd name="T16" fmla="+- 0 638 300"/>
                <a:gd name="T17" fmla="*/ T16 w 4252"/>
                <a:gd name="T18" fmla="+- 0 4319 4042"/>
                <a:gd name="T19" fmla="*/ 4319 h 292"/>
                <a:gd name="T20" fmla="+- 0 722 300"/>
                <a:gd name="T21" fmla="*/ T20 w 4252"/>
                <a:gd name="T22" fmla="+- 0 4326 4042"/>
                <a:gd name="T23" fmla="*/ 4326 h 292"/>
                <a:gd name="T24" fmla="+- 0 807 300"/>
                <a:gd name="T25" fmla="*/ T24 w 4252"/>
                <a:gd name="T26" fmla="+- 0 4334 4042"/>
                <a:gd name="T27" fmla="*/ 4334 h 292"/>
                <a:gd name="T28" fmla="+- 0 919 300"/>
                <a:gd name="T29" fmla="*/ T28 w 4252"/>
                <a:gd name="T30" fmla="+- 0 4326 4042"/>
                <a:gd name="T31" fmla="*/ 4326 h 292"/>
                <a:gd name="T32" fmla="+- 0 1003 300"/>
                <a:gd name="T33" fmla="*/ T32 w 4252"/>
                <a:gd name="T34" fmla="+- 0 4311 4042"/>
                <a:gd name="T35" fmla="*/ 4311 h 292"/>
                <a:gd name="T36" fmla="+- 0 1088 300"/>
                <a:gd name="T37" fmla="*/ T36 w 4252"/>
                <a:gd name="T38" fmla="+- 0 4289 4042"/>
                <a:gd name="T39" fmla="*/ 4289 h 292"/>
                <a:gd name="T40" fmla="+- 0 1172 300"/>
                <a:gd name="T41" fmla="*/ T40 w 4252"/>
                <a:gd name="T42" fmla="+- 0 4274 4042"/>
                <a:gd name="T43" fmla="*/ 4274 h 292"/>
                <a:gd name="T44" fmla="+- 0 1257 300"/>
                <a:gd name="T45" fmla="*/ T44 w 4252"/>
                <a:gd name="T46" fmla="+- 0 4252 4042"/>
                <a:gd name="T47" fmla="*/ 4252 h 292"/>
                <a:gd name="T48" fmla="+- 0 1341 300"/>
                <a:gd name="T49" fmla="*/ T48 w 4252"/>
                <a:gd name="T50" fmla="+- 0 4237 4042"/>
                <a:gd name="T51" fmla="*/ 4237 h 292"/>
                <a:gd name="T52" fmla="+- 0 1453 300"/>
                <a:gd name="T53" fmla="*/ T52 w 4252"/>
                <a:gd name="T54" fmla="+- 0 4229 4042"/>
                <a:gd name="T55" fmla="*/ 4229 h 292"/>
                <a:gd name="T56" fmla="+- 0 1538 300"/>
                <a:gd name="T57" fmla="*/ T56 w 4252"/>
                <a:gd name="T58" fmla="+- 0 4229 4042"/>
                <a:gd name="T59" fmla="*/ 4229 h 292"/>
                <a:gd name="T60" fmla="+- 0 1622 300"/>
                <a:gd name="T61" fmla="*/ T60 w 4252"/>
                <a:gd name="T62" fmla="+- 0 4237 4042"/>
                <a:gd name="T63" fmla="*/ 4237 h 292"/>
                <a:gd name="T64" fmla="+- 0 1707 300"/>
                <a:gd name="T65" fmla="*/ T64 w 4252"/>
                <a:gd name="T66" fmla="+- 0 4237 4042"/>
                <a:gd name="T67" fmla="*/ 4237 h 292"/>
                <a:gd name="T68" fmla="+- 0 1791 300"/>
                <a:gd name="T69" fmla="*/ T68 w 4252"/>
                <a:gd name="T70" fmla="+- 0 4237 4042"/>
                <a:gd name="T71" fmla="*/ 4237 h 292"/>
                <a:gd name="T72" fmla="+- 0 1875 300"/>
                <a:gd name="T73" fmla="*/ T72 w 4252"/>
                <a:gd name="T74" fmla="+- 0 4229 4042"/>
                <a:gd name="T75" fmla="*/ 4229 h 292"/>
                <a:gd name="T76" fmla="+- 0 1988 300"/>
                <a:gd name="T77" fmla="*/ T76 w 4252"/>
                <a:gd name="T78" fmla="+- 0 4214 4042"/>
                <a:gd name="T79" fmla="*/ 4214 h 292"/>
                <a:gd name="T80" fmla="+- 0 2072 300"/>
                <a:gd name="T81" fmla="*/ T80 w 4252"/>
                <a:gd name="T82" fmla="+- 0 4199 4042"/>
                <a:gd name="T83" fmla="*/ 4199 h 292"/>
                <a:gd name="T84" fmla="+- 0 2180 300"/>
                <a:gd name="T85" fmla="*/ T84 w 4252"/>
                <a:gd name="T86" fmla="+- 0 4169 4042"/>
                <a:gd name="T87" fmla="*/ 4169 h 292"/>
                <a:gd name="T88" fmla="+- 0 2241 300"/>
                <a:gd name="T89" fmla="*/ T88 w 4252"/>
                <a:gd name="T90" fmla="+- 0 4154 4042"/>
                <a:gd name="T91" fmla="*/ 4154 h 292"/>
                <a:gd name="T92" fmla="+- 0 2325 300"/>
                <a:gd name="T93" fmla="*/ T92 w 4252"/>
                <a:gd name="T94" fmla="+- 0 4132 4042"/>
                <a:gd name="T95" fmla="*/ 4132 h 292"/>
                <a:gd name="T96" fmla="+- 0 2438 300"/>
                <a:gd name="T97" fmla="*/ T96 w 4252"/>
                <a:gd name="T98" fmla="+- 0 4117 4042"/>
                <a:gd name="T99" fmla="*/ 4117 h 292"/>
                <a:gd name="T100" fmla="+- 0 2522 300"/>
                <a:gd name="T101" fmla="*/ T100 w 4252"/>
                <a:gd name="T102" fmla="+- 0 4109 4042"/>
                <a:gd name="T103" fmla="*/ 4109 h 292"/>
                <a:gd name="T104" fmla="+- 0 2607 300"/>
                <a:gd name="T105" fmla="*/ T104 w 4252"/>
                <a:gd name="T106" fmla="+- 0 4102 4042"/>
                <a:gd name="T107" fmla="*/ 4102 h 292"/>
                <a:gd name="T108" fmla="+- 0 2691 300"/>
                <a:gd name="T109" fmla="*/ T108 w 4252"/>
                <a:gd name="T110" fmla="+- 0 4095 4042"/>
                <a:gd name="T111" fmla="*/ 4095 h 292"/>
                <a:gd name="T112" fmla="+- 0 3225 300"/>
                <a:gd name="T113" fmla="*/ T112 w 4252"/>
                <a:gd name="T114" fmla="+- 0 4095 4042"/>
                <a:gd name="T115" fmla="*/ 4095 h 292"/>
                <a:gd name="T116" fmla="+- 0 3310 300"/>
                <a:gd name="T117" fmla="*/ T116 w 4252"/>
                <a:gd name="T118" fmla="+- 0 4102 4042"/>
                <a:gd name="T119" fmla="*/ 4102 h 292"/>
                <a:gd name="T120" fmla="+- 0 3394 300"/>
                <a:gd name="T121" fmla="*/ T120 w 4252"/>
                <a:gd name="T122" fmla="+- 0 4102 4042"/>
                <a:gd name="T123" fmla="*/ 4102 h 292"/>
                <a:gd name="T124" fmla="+- 0 3478 300"/>
                <a:gd name="T125" fmla="*/ T124 w 4252"/>
                <a:gd name="T126" fmla="+- 0 4109 4042"/>
                <a:gd name="T127" fmla="*/ 4109 h 292"/>
                <a:gd name="T128" fmla="+- 0 3596 300"/>
                <a:gd name="T129" fmla="*/ T128 w 4252"/>
                <a:gd name="T130" fmla="+- 0 4117 4042"/>
                <a:gd name="T131" fmla="*/ 4117 h 292"/>
                <a:gd name="T132" fmla="+- 0 3680 300"/>
                <a:gd name="T133" fmla="*/ T132 w 4252"/>
                <a:gd name="T134" fmla="+- 0 4132 4042"/>
                <a:gd name="T135" fmla="*/ 4132 h 292"/>
                <a:gd name="T136" fmla="+- 0 3792 300"/>
                <a:gd name="T137" fmla="*/ T136 w 4252"/>
                <a:gd name="T138" fmla="+- 0 4147 4042"/>
                <a:gd name="T139" fmla="*/ 4147 h 292"/>
                <a:gd name="T140" fmla="+- 0 3849 300"/>
                <a:gd name="T141" fmla="*/ T140 w 4252"/>
                <a:gd name="T142" fmla="+- 0 4162 4042"/>
                <a:gd name="T143" fmla="*/ 4162 h 292"/>
                <a:gd name="T144" fmla="+- 0 3933 300"/>
                <a:gd name="T145" fmla="*/ T144 w 4252"/>
                <a:gd name="T146" fmla="+- 0 4169 4042"/>
                <a:gd name="T147" fmla="*/ 4169 h 292"/>
                <a:gd name="T148" fmla="+- 0 4017 300"/>
                <a:gd name="T149" fmla="*/ T148 w 4252"/>
                <a:gd name="T150" fmla="+- 0 4169 4042"/>
                <a:gd name="T151" fmla="*/ 4169 h 292"/>
                <a:gd name="T152" fmla="+- 0 4130 300"/>
                <a:gd name="T153" fmla="*/ T152 w 4252"/>
                <a:gd name="T154" fmla="+- 0 4154 4042"/>
                <a:gd name="T155" fmla="*/ 4154 h 292"/>
                <a:gd name="T156" fmla="+- 0 4214 300"/>
                <a:gd name="T157" fmla="*/ T156 w 4252"/>
                <a:gd name="T158" fmla="+- 0 4139 4042"/>
                <a:gd name="T159" fmla="*/ 4139 h 292"/>
                <a:gd name="T160" fmla="+- 0 4299 300"/>
                <a:gd name="T161" fmla="*/ T160 w 4252"/>
                <a:gd name="T162" fmla="+- 0 4117 4042"/>
                <a:gd name="T163" fmla="*/ 4117 h 292"/>
                <a:gd name="T164" fmla="+- 0 4378 300"/>
                <a:gd name="T165" fmla="*/ T164 w 4252"/>
                <a:gd name="T166" fmla="+- 0 4095 4042"/>
                <a:gd name="T167" fmla="*/ 4095 h 292"/>
                <a:gd name="T168" fmla="+- 0 4467 300"/>
                <a:gd name="T169" fmla="*/ T168 w 4252"/>
                <a:gd name="T170" fmla="+- 0 4065 4042"/>
                <a:gd name="T171" fmla="*/ 4065 h 292"/>
                <a:gd name="T172" fmla="+- 0 4552 300"/>
                <a:gd name="T173" fmla="*/ T172 w 4252"/>
                <a:gd name="T174" fmla="+- 0 4042 4042"/>
                <a:gd name="T175" fmla="*/ 4042 h 2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</a:cxnLst>
              <a:rect l="0" t="0" r="r" b="b"/>
              <a:pathLst>
                <a:path w="4252" h="292">
                  <a:moveTo>
                    <a:pt x="0" y="202"/>
                  </a:moveTo>
                  <a:lnTo>
                    <a:pt x="85" y="225"/>
                  </a:lnTo>
                  <a:lnTo>
                    <a:pt x="169" y="239"/>
                  </a:lnTo>
                  <a:lnTo>
                    <a:pt x="254" y="262"/>
                  </a:lnTo>
                  <a:lnTo>
                    <a:pt x="338" y="277"/>
                  </a:lnTo>
                  <a:lnTo>
                    <a:pt x="422" y="284"/>
                  </a:lnTo>
                  <a:lnTo>
                    <a:pt x="507" y="292"/>
                  </a:lnTo>
                  <a:lnTo>
                    <a:pt x="619" y="284"/>
                  </a:lnTo>
                  <a:lnTo>
                    <a:pt x="703" y="269"/>
                  </a:lnTo>
                  <a:lnTo>
                    <a:pt x="788" y="247"/>
                  </a:lnTo>
                  <a:lnTo>
                    <a:pt x="872" y="232"/>
                  </a:lnTo>
                  <a:lnTo>
                    <a:pt x="957" y="210"/>
                  </a:lnTo>
                  <a:lnTo>
                    <a:pt x="1041" y="195"/>
                  </a:lnTo>
                  <a:lnTo>
                    <a:pt x="1153" y="187"/>
                  </a:lnTo>
                  <a:lnTo>
                    <a:pt x="1238" y="187"/>
                  </a:lnTo>
                  <a:lnTo>
                    <a:pt x="1322" y="195"/>
                  </a:lnTo>
                  <a:lnTo>
                    <a:pt x="1407" y="195"/>
                  </a:lnTo>
                  <a:lnTo>
                    <a:pt x="1491" y="195"/>
                  </a:lnTo>
                  <a:lnTo>
                    <a:pt x="1575" y="187"/>
                  </a:lnTo>
                  <a:lnTo>
                    <a:pt x="1688" y="172"/>
                  </a:lnTo>
                  <a:lnTo>
                    <a:pt x="1772" y="157"/>
                  </a:lnTo>
                  <a:lnTo>
                    <a:pt x="1880" y="127"/>
                  </a:lnTo>
                  <a:lnTo>
                    <a:pt x="1941" y="112"/>
                  </a:lnTo>
                  <a:lnTo>
                    <a:pt x="2025" y="90"/>
                  </a:lnTo>
                  <a:lnTo>
                    <a:pt x="2138" y="75"/>
                  </a:lnTo>
                  <a:lnTo>
                    <a:pt x="2222" y="67"/>
                  </a:lnTo>
                  <a:lnTo>
                    <a:pt x="2307" y="60"/>
                  </a:lnTo>
                  <a:lnTo>
                    <a:pt x="2391" y="53"/>
                  </a:lnTo>
                  <a:lnTo>
                    <a:pt x="2925" y="53"/>
                  </a:lnTo>
                  <a:lnTo>
                    <a:pt x="3010" y="60"/>
                  </a:lnTo>
                  <a:lnTo>
                    <a:pt x="3094" y="60"/>
                  </a:lnTo>
                  <a:lnTo>
                    <a:pt x="3178" y="67"/>
                  </a:lnTo>
                  <a:lnTo>
                    <a:pt x="3296" y="75"/>
                  </a:lnTo>
                  <a:lnTo>
                    <a:pt x="3380" y="90"/>
                  </a:lnTo>
                  <a:lnTo>
                    <a:pt x="3492" y="105"/>
                  </a:lnTo>
                  <a:lnTo>
                    <a:pt x="3549" y="120"/>
                  </a:lnTo>
                  <a:lnTo>
                    <a:pt x="3633" y="127"/>
                  </a:lnTo>
                  <a:lnTo>
                    <a:pt x="3717" y="127"/>
                  </a:lnTo>
                  <a:lnTo>
                    <a:pt x="3830" y="112"/>
                  </a:lnTo>
                  <a:lnTo>
                    <a:pt x="3914" y="97"/>
                  </a:lnTo>
                  <a:lnTo>
                    <a:pt x="3999" y="75"/>
                  </a:lnTo>
                  <a:lnTo>
                    <a:pt x="4078" y="53"/>
                  </a:lnTo>
                  <a:lnTo>
                    <a:pt x="4167" y="23"/>
                  </a:lnTo>
                  <a:lnTo>
                    <a:pt x="4252" y="0"/>
                  </a:lnTo>
                </a:path>
              </a:pathLst>
            </a:custGeom>
            <a:noFill/>
            <a:ln w="12700">
              <a:solidFill>
                <a:srgbClr val="231F2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 sz="1200"/>
            </a:p>
          </p:txBody>
        </p:sp>
        <p:cxnSp>
          <p:nvCxnSpPr>
            <p:cNvPr id="38" name="Line 13921"/>
            <p:cNvCxnSpPr>
              <a:cxnSpLocks noChangeShapeType="1"/>
            </p:cNvCxnSpPr>
            <p:nvPr/>
          </p:nvCxnSpPr>
          <p:spPr bwMode="auto">
            <a:xfrm>
              <a:off x="300" y="3918"/>
              <a:ext cx="535" cy="0"/>
            </a:xfrm>
            <a:prstGeom prst="line">
              <a:avLst/>
            </a:prstGeom>
            <a:noFill/>
            <a:ln w="635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9" name="Freeform 13920"/>
            <p:cNvSpPr>
              <a:spLocks/>
            </p:cNvSpPr>
            <p:nvPr/>
          </p:nvSpPr>
          <p:spPr bwMode="auto">
            <a:xfrm>
              <a:off x="834" y="3372"/>
              <a:ext cx="535" cy="277"/>
            </a:xfrm>
            <a:custGeom>
              <a:avLst/>
              <a:gdLst>
                <a:gd name="T0" fmla="+- 0 835 835"/>
                <a:gd name="T1" fmla="*/ T0 w 535"/>
                <a:gd name="T2" fmla="+- 0 3649 3372"/>
                <a:gd name="T3" fmla="*/ 3649 h 277"/>
                <a:gd name="T4" fmla="+- 0 900 835"/>
                <a:gd name="T5" fmla="*/ T4 w 535"/>
                <a:gd name="T6" fmla="+- 0 3612 3372"/>
                <a:gd name="T7" fmla="*/ 3612 h 277"/>
                <a:gd name="T8" fmla="+- 0 966 835"/>
                <a:gd name="T9" fmla="*/ T8 w 535"/>
                <a:gd name="T10" fmla="+- 0 3559 3372"/>
                <a:gd name="T11" fmla="*/ 3559 h 277"/>
                <a:gd name="T12" fmla="+- 0 1036 835"/>
                <a:gd name="T13" fmla="*/ T12 w 535"/>
                <a:gd name="T14" fmla="+- 0 3514 3372"/>
                <a:gd name="T15" fmla="*/ 3514 h 277"/>
                <a:gd name="T16" fmla="+- 0 1102 835"/>
                <a:gd name="T17" fmla="*/ T16 w 535"/>
                <a:gd name="T18" fmla="+- 0 3462 3372"/>
                <a:gd name="T19" fmla="*/ 3462 h 277"/>
                <a:gd name="T20" fmla="+- 0 1168 835"/>
                <a:gd name="T21" fmla="*/ T20 w 535"/>
                <a:gd name="T22" fmla="+- 0 3417 3372"/>
                <a:gd name="T23" fmla="*/ 3417 h 277"/>
                <a:gd name="T24" fmla="+- 0 1233 835"/>
                <a:gd name="T25" fmla="*/ T24 w 535"/>
                <a:gd name="T26" fmla="+- 0 3387 3372"/>
                <a:gd name="T27" fmla="*/ 3387 h 277"/>
                <a:gd name="T28" fmla="+- 0 1303 835"/>
                <a:gd name="T29" fmla="*/ T28 w 535"/>
                <a:gd name="T30" fmla="+- 0 3372 3372"/>
                <a:gd name="T31" fmla="*/ 3372 h 277"/>
                <a:gd name="T32" fmla="+- 0 1369 835"/>
                <a:gd name="T33" fmla="*/ T32 w 535"/>
                <a:gd name="T34" fmla="+- 0 3372 3372"/>
                <a:gd name="T35" fmla="*/ 3372 h 27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</a:cxnLst>
              <a:rect l="0" t="0" r="r" b="b"/>
              <a:pathLst>
                <a:path w="535" h="277">
                  <a:moveTo>
                    <a:pt x="0" y="277"/>
                  </a:moveTo>
                  <a:lnTo>
                    <a:pt x="65" y="240"/>
                  </a:lnTo>
                  <a:lnTo>
                    <a:pt x="131" y="187"/>
                  </a:lnTo>
                  <a:lnTo>
                    <a:pt x="201" y="142"/>
                  </a:lnTo>
                  <a:lnTo>
                    <a:pt x="267" y="90"/>
                  </a:lnTo>
                  <a:lnTo>
                    <a:pt x="333" y="45"/>
                  </a:lnTo>
                  <a:lnTo>
                    <a:pt x="398" y="15"/>
                  </a:lnTo>
                  <a:lnTo>
                    <a:pt x="468" y="0"/>
                  </a:lnTo>
                  <a:lnTo>
                    <a:pt x="534" y="0"/>
                  </a:lnTo>
                </a:path>
              </a:pathLst>
            </a:custGeom>
            <a:noFill/>
            <a:ln w="635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 sz="1200"/>
            </a:p>
          </p:txBody>
        </p:sp>
        <p:sp>
          <p:nvSpPr>
            <p:cNvPr id="40" name="Freeform 13919"/>
            <p:cNvSpPr>
              <a:spLocks/>
            </p:cNvSpPr>
            <p:nvPr/>
          </p:nvSpPr>
          <p:spPr bwMode="auto">
            <a:xfrm>
              <a:off x="1369" y="3372"/>
              <a:ext cx="535" cy="487"/>
            </a:xfrm>
            <a:custGeom>
              <a:avLst/>
              <a:gdLst>
                <a:gd name="T0" fmla="+- 0 1369 1369"/>
                <a:gd name="T1" fmla="*/ T0 w 535"/>
                <a:gd name="T2" fmla="+- 0 3372 3372"/>
                <a:gd name="T3" fmla="*/ 3372 h 487"/>
                <a:gd name="T4" fmla="+- 0 1468 1369"/>
                <a:gd name="T5" fmla="*/ T4 w 535"/>
                <a:gd name="T6" fmla="+- 0 3425 3372"/>
                <a:gd name="T7" fmla="*/ 3425 h 487"/>
                <a:gd name="T8" fmla="+- 0 1571 1369"/>
                <a:gd name="T9" fmla="*/ T8 w 535"/>
                <a:gd name="T10" fmla="+- 0 3522 3372"/>
                <a:gd name="T11" fmla="*/ 3522 h 487"/>
                <a:gd name="T12" fmla="+- 0 1702 1369"/>
                <a:gd name="T13" fmla="*/ T12 w 535"/>
                <a:gd name="T14" fmla="+- 0 3686 3372"/>
                <a:gd name="T15" fmla="*/ 3686 h 487"/>
                <a:gd name="T16" fmla="+- 0 1768 1369"/>
                <a:gd name="T17" fmla="*/ T16 w 535"/>
                <a:gd name="T18" fmla="+- 0 3761 3372"/>
                <a:gd name="T19" fmla="*/ 3761 h 487"/>
                <a:gd name="T20" fmla="+- 0 1805 1369"/>
                <a:gd name="T21" fmla="*/ T20 w 535"/>
                <a:gd name="T22" fmla="+- 0 3791 3372"/>
                <a:gd name="T23" fmla="*/ 3791 h 487"/>
                <a:gd name="T24" fmla="+- 0 1838 1369"/>
                <a:gd name="T25" fmla="*/ T24 w 535"/>
                <a:gd name="T26" fmla="+- 0 3821 3372"/>
                <a:gd name="T27" fmla="*/ 3821 h 487"/>
                <a:gd name="T28" fmla="+- 0 1871 1369"/>
                <a:gd name="T29" fmla="*/ T28 w 535"/>
                <a:gd name="T30" fmla="+- 0 3843 3372"/>
                <a:gd name="T31" fmla="*/ 3843 h 487"/>
                <a:gd name="T32" fmla="+- 0 1903 1369"/>
                <a:gd name="T33" fmla="*/ T32 w 535"/>
                <a:gd name="T34" fmla="+- 0 3858 3372"/>
                <a:gd name="T35" fmla="*/ 3858 h 48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</a:cxnLst>
              <a:rect l="0" t="0" r="r" b="b"/>
              <a:pathLst>
                <a:path w="535" h="487">
                  <a:moveTo>
                    <a:pt x="0" y="0"/>
                  </a:moveTo>
                  <a:lnTo>
                    <a:pt x="99" y="53"/>
                  </a:lnTo>
                  <a:lnTo>
                    <a:pt x="202" y="150"/>
                  </a:lnTo>
                  <a:lnTo>
                    <a:pt x="333" y="314"/>
                  </a:lnTo>
                  <a:lnTo>
                    <a:pt x="399" y="389"/>
                  </a:lnTo>
                  <a:lnTo>
                    <a:pt x="436" y="419"/>
                  </a:lnTo>
                  <a:lnTo>
                    <a:pt x="469" y="449"/>
                  </a:lnTo>
                  <a:lnTo>
                    <a:pt x="502" y="471"/>
                  </a:lnTo>
                  <a:lnTo>
                    <a:pt x="534" y="486"/>
                  </a:lnTo>
                </a:path>
              </a:pathLst>
            </a:custGeom>
            <a:noFill/>
            <a:ln w="635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 sz="1200"/>
            </a:p>
          </p:txBody>
        </p:sp>
        <p:sp>
          <p:nvSpPr>
            <p:cNvPr id="41" name="Freeform 13918"/>
            <p:cNvSpPr>
              <a:spLocks/>
            </p:cNvSpPr>
            <p:nvPr/>
          </p:nvSpPr>
          <p:spPr bwMode="auto">
            <a:xfrm>
              <a:off x="1903" y="3731"/>
              <a:ext cx="535" cy="150"/>
            </a:xfrm>
            <a:custGeom>
              <a:avLst/>
              <a:gdLst>
                <a:gd name="T0" fmla="+- 0 1903 1903"/>
                <a:gd name="T1" fmla="*/ T0 w 535"/>
                <a:gd name="T2" fmla="+- 0 3858 3731"/>
                <a:gd name="T3" fmla="*/ 3858 h 150"/>
                <a:gd name="T4" fmla="+- 0 1969 1903"/>
                <a:gd name="T5" fmla="*/ T4 w 535"/>
                <a:gd name="T6" fmla="+- 0 3873 3731"/>
                <a:gd name="T7" fmla="*/ 3873 h 150"/>
                <a:gd name="T8" fmla="+- 0 2035 1903"/>
                <a:gd name="T9" fmla="*/ T8 w 535"/>
                <a:gd name="T10" fmla="+- 0 3881 3731"/>
                <a:gd name="T11" fmla="*/ 3881 h 150"/>
                <a:gd name="T12" fmla="+- 0 2105 1903"/>
                <a:gd name="T13" fmla="*/ T12 w 535"/>
                <a:gd name="T14" fmla="+- 0 3873 3731"/>
                <a:gd name="T15" fmla="*/ 3873 h 150"/>
                <a:gd name="T16" fmla="+- 0 2171 1903"/>
                <a:gd name="T17" fmla="*/ T16 w 535"/>
                <a:gd name="T18" fmla="+- 0 3858 3731"/>
                <a:gd name="T19" fmla="*/ 3858 h 150"/>
                <a:gd name="T20" fmla="+- 0 2236 1903"/>
                <a:gd name="T21" fmla="*/ T20 w 535"/>
                <a:gd name="T22" fmla="+- 0 3836 3731"/>
                <a:gd name="T23" fmla="*/ 3836 h 150"/>
                <a:gd name="T24" fmla="+- 0 2302 1903"/>
                <a:gd name="T25" fmla="*/ T24 w 535"/>
                <a:gd name="T26" fmla="+- 0 3806 3731"/>
                <a:gd name="T27" fmla="*/ 3806 h 150"/>
                <a:gd name="T28" fmla="+- 0 2438 1903"/>
                <a:gd name="T29" fmla="*/ T28 w 535"/>
                <a:gd name="T30" fmla="+- 0 3731 3731"/>
                <a:gd name="T31" fmla="*/ 3731 h 1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535" h="150">
                  <a:moveTo>
                    <a:pt x="0" y="127"/>
                  </a:moveTo>
                  <a:lnTo>
                    <a:pt x="66" y="142"/>
                  </a:lnTo>
                  <a:lnTo>
                    <a:pt x="132" y="150"/>
                  </a:lnTo>
                  <a:lnTo>
                    <a:pt x="202" y="142"/>
                  </a:lnTo>
                  <a:lnTo>
                    <a:pt x="268" y="127"/>
                  </a:lnTo>
                  <a:lnTo>
                    <a:pt x="333" y="105"/>
                  </a:lnTo>
                  <a:lnTo>
                    <a:pt x="399" y="75"/>
                  </a:lnTo>
                  <a:lnTo>
                    <a:pt x="535" y="0"/>
                  </a:lnTo>
                </a:path>
              </a:pathLst>
            </a:custGeom>
            <a:noFill/>
            <a:ln w="635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 sz="1200"/>
            </a:p>
          </p:txBody>
        </p:sp>
        <p:sp>
          <p:nvSpPr>
            <p:cNvPr id="42" name="Freeform 13917"/>
            <p:cNvSpPr>
              <a:spLocks/>
            </p:cNvSpPr>
            <p:nvPr/>
          </p:nvSpPr>
          <p:spPr bwMode="auto">
            <a:xfrm>
              <a:off x="2437" y="3207"/>
              <a:ext cx="535" cy="524"/>
            </a:xfrm>
            <a:custGeom>
              <a:avLst/>
              <a:gdLst>
                <a:gd name="T0" fmla="+- 0 2438 2438"/>
                <a:gd name="T1" fmla="*/ T0 w 535"/>
                <a:gd name="T2" fmla="+- 0 3731 3208"/>
                <a:gd name="T3" fmla="*/ 3731 h 524"/>
                <a:gd name="T4" fmla="+- 0 2503 2438"/>
                <a:gd name="T5" fmla="*/ T4 w 535"/>
                <a:gd name="T6" fmla="+- 0 3679 3208"/>
                <a:gd name="T7" fmla="*/ 3679 h 524"/>
                <a:gd name="T8" fmla="+- 0 2569 2438"/>
                <a:gd name="T9" fmla="*/ T8 w 535"/>
                <a:gd name="T10" fmla="+- 0 3619 3208"/>
                <a:gd name="T11" fmla="*/ 3619 h 524"/>
                <a:gd name="T12" fmla="+- 0 2639 2438"/>
                <a:gd name="T13" fmla="*/ T12 w 535"/>
                <a:gd name="T14" fmla="+- 0 3544 3208"/>
                <a:gd name="T15" fmla="*/ 3544 h 524"/>
                <a:gd name="T16" fmla="+- 0 2705 2438"/>
                <a:gd name="T17" fmla="*/ T16 w 535"/>
                <a:gd name="T18" fmla="+- 0 3462 3208"/>
                <a:gd name="T19" fmla="*/ 3462 h 524"/>
                <a:gd name="T20" fmla="+- 0 2836 2438"/>
                <a:gd name="T21" fmla="*/ T20 w 535"/>
                <a:gd name="T22" fmla="+- 0 3313 3208"/>
                <a:gd name="T23" fmla="*/ 3313 h 524"/>
                <a:gd name="T24" fmla="+- 0 2907 2438"/>
                <a:gd name="T25" fmla="*/ T24 w 535"/>
                <a:gd name="T26" fmla="+- 0 3253 3208"/>
                <a:gd name="T27" fmla="*/ 3253 h 524"/>
                <a:gd name="T28" fmla="+- 0 2972 2438"/>
                <a:gd name="T29" fmla="*/ T28 w 535"/>
                <a:gd name="T30" fmla="+- 0 3208 3208"/>
                <a:gd name="T31" fmla="*/ 3208 h 52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535" h="524">
                  <a:moveTo>
                    <a:pt x="0" y="523"/>
                  </a:moveTo>
                  <a:lnTo>
                    <a:pt x="65" y="471"/>
                  </a:lnTo>
                  <a:lnTo>
                    <a:pt x="131" y="411"/>
                  </a:lnTo>
                  <a:lnTo>
                    <a:pt x="201" y="336"/>
                  </a:lnTo>
                  <a:lnTo>
                    <a:pt x="267" y="254"/>
                  </a:lnTo>
                  <a:lnTo>
                    <a:pt x="398" y="105"/>
                  </a:lnTo>
                  <a:lnTo>
                    <a:pt x="469" y="45"/>
                  </a:lnTo>
                  <a:lnTo>
                    <a:pt x="534" y="0"/>
                  </a:lnTo>
                </a:path>
              </a:pathLst>
            </a:custGeom>
            <a:noFill/>
            <a:ln w="635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 sz="1200"/>
            </a:p>
          </p:txBody>
        </p:sp>
        <p:sp>
          <p:nvSpPr>
            <p:cNvPr id="43" name="Freeform 13916"/>
            <p:cNvSpPr>
              <a:spLocks/>
            </p:cNvSpPr>
            <p:nvPr/>
          </p:nvSpPr>
          <p:spPr bwMode="auto">
            <a:xfrm>
              <a:off x="2972" y="3163"/>
              <a:ext cx="540" cy="45"/>
            </a:xfrm>
            <a:custGeom>
              <a:avLst/>
              <a:gdLst>
                <a:gd name="T0" fmla="+- 0 2972 2972"/>
                <a:gd name="T1" fmla="*/ T0 w 540"/>
                <a:gd name="T2" fmla="+- 0 3208 3163"/>
                <a:gd name="T3" fmla="*/ 3208 h 45"/>
                <a:gd name="T4" fmla="+- 0 3038 2972"/>
                <a:gd name="T5" fmla="*/ T4 w 540"/>
                <a:gd name="T6" fmla="+- 0 3178 3163"/>
                <a:gd name="T7" fmla="*/ 3178 h 45"/>
                <a:gd name="T8" fmla="+- 0 3108 2972"/>
                <a:gd name="T9" fmla="*/ T8 w 540"/>
                <a:gd name="T10" fmla="+- 0 3163 3163"/>
                <a:gd name="T11" fmla="*/ 3163 h 45"/>
                <a:gd name="T12" fmla="+- 0 3239 2972"/>
                <a:gd name="T13" fmla="*/ T12 w 540"/>
                <a:gd name="T14" fmla="+- 0 3163 3163"/>
                <a:gd name="T15" fmla="*/ 3163 h 45"/>
                <a:gd name="T16" fmla="+- 0 3375 2972"/>
                <a:gd name="T17" fmla="*/ T16 w 540"/>
                <a:gd name="T18" fmla="+- 0 3178 3163"/>
                <a:gd name="T19" fmla="*/ 3178 h 45"/>
                <a:gd name="T20" fmla="+- 0 3446 2972"/>
                <a:gd name="T21" fmla="*/ T20 w 540"/>
                <a:gd name="T22" fmla="+- 0 3185 3163"/>
                <a:gd name="T23" fmla="*/ 3185 h 45"/>
                <a:gd name="T24" fmla="+- 0 3511 2972"/>
                <a:gd name="T25" fmla="*/ T24 w 540"/>
                <a:gd name="T26" fmla="+- 0 3185 3163"/>
                <a:gd name="T27" fmla="*/ 3185 h 4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</a:cxnLst>
              <a:rect l="0" t="0" r="r" b="b"/>
              <a:pathLst>
                <a:path w="540" h="45">
                  <a:moveTo>
                    <a:pt x="0" y="45"/>
                  </a:moveTo>
                  <a:lnTo>
                    <a:pt x="66" y="15"/>
                  </a:lnTo>
                  <a:lnTo>
                    <a:pt x="136" y="0"/>
                  </a:lnTo>
                  <a:lnTo>
                    <a:pt x="267" y="0"/>
                  </a:lnTo>
                  <a:lnTo>
                    <a:pt x="403" y="15"/>
                  </a:lnTo>
                  <a:lnTo>
                    <a:pt x="474" y="22"/>
                  </a:lnTo>
                  <a:lnTo>
                    <a:pt x="539" y="22"/>
                  </a:lnTo>
                </a:path>
              </a:pathLst>
            </a:custGeom>
            <a:noFill/>
            <a:ln w="635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 sz="1200"/>
            </a:p>
          </p:txBody>
        </p:sp>
        <p:sp>
          <p:nvSpPr>
            <p:cNvPr id="44" name="Freeform 13915"/>
            <p:cNvSpPr>
              <a:spLocks/>
            </p:cNvSpPr>
            <p:nvPr/>
          </p:nvSpPr>
          <p:spPr bwMode="auto">
            <a:xfrm>
              <a:off x="3511" y="3185"/>
              <a:ext cx="535" cy="60"/>
            </a:xfrm>
            <a:custGeom>
              <a:avLst/>
              <a:gdLst>
                <a:gd name="T0" fmla="+- 0 3511 3511"/>
                <a:gd name="T1" fmla="*/ T0 w 535"/>
                <a:gd name="T2" fmla="+- 0 3185 3185"/>
                <a:gd name="T3" fmla="*/ 3185 h 60"/>
                <a:gd name="T4" fmla="+- 0 3577 3511"/>
                <a:gd name="T5" fmla="*/ T4 w 535"/>
                <a:gd name="T6" fmla="+- 0 3193 3185"/>
                <a:gd name="T7" fmla="*/ 3193 h 60"/>
                <a:gd name="T8" fmla="+- 0 3647 3511"/>
                <a:gd name="T9" fmla="*/ T8 w 535"/>
                <a:gd name="T10" fmla="+- 0 3200 3185"/>
                <a:gd name="T11" fmla="*/ 3200 h 60"/>
                <a:gd name="T12" fmla="+- 0 3778 3511"/>
                <a:gd name="T13" fmla="*/ T12 w 535"/>
                <a:gd name="T14" fmla="+- 0 3230 3185"/>
                <a:gd name="T15" fmla="*/ 3230 h 60"/>
                <a:gd name="T16" fmla="+- 0 3844 3511"/>
                <a:gd name="T17" fmla="*/ T16 w 535"/>
                <a:gd name="T18" fmla="+- 0 3238 3185"/>
                <a:gd name="T19" fmla="*/ 3238 h 60"/>
                <a:gd name="T20" fmla="+- 0 3914 3511"/>
                <a:gd name="T21" fmla="*/ T20 w 535"/>
                <a:gd name="T22" fmla="+- 0 3245 3185"/>
                <a:gd name="T23" fmla="*/ 3245 h 60"/>
                <a:gd name="T24" fmla="+- 0 3980 3511"/>
                <a:gd name="T25" fmla="*/ T24 w 535"/>
                <a:gd name="T26" fmla="+- 0 3238 3185"/>
                <a:gd name="T27" fmla="*/ 3238 h 60"/>
                <a:gd name="T28" fmla="+- 0 4046 3511"/>
                <a:gd name="T29" fmla="*/ T28 w 535"/>
                <a:gd name="T30" fmla="+- 0 3223 3185"/>
                <a:gd name="T31" fmla="*/ 3223 h 6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535" h="60">
                  <a:moveTo>
                    <a:pt x="0" y="0"/>
                  </a:moveTo>
                  <a:lnTo>
                    <a:pt x="66" y="8"/>
                  </a:lnTo>
                  <a:lnTo>
                    <a:pt x="136" y="15"/>
                  </a:lnTo>
                  <a:lnTo>
                    <a:pt x="267" y="45"/>
                  </a:lnTo>
                  <a:lnTo>
                    <a:pt x="333" y="53"/>
                  </a:lnTo>
                  <a:lnTo>
                    <a:pt x="403" y="60"/>
                  </a:lnTo>
                  <a:lnTo>
                    <a:pt x="469" y="53"/>
                  </a:lnTo>
                  <a:lnTo>
                    <a:pt x="535" y="38"/>
                  </a:lnTo>
                </a:path>
              </a:pathLst>
            </a:custGeom>
            <a:noFill/>
            <a:ln w="635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 sz="1200"/>
            </a:p>
          </p:txBody>
        </p:sp>
        <p:sp>
          <p:nvSpPr>
            <p:cNvPr id="45" name="Freeform 13914"/>
            <p:cNvSpPr>
              <a:spLocks/>
            </p:cNvSpPr>
            <p:nvPr/>
          </p:nvSpPr>
          <p:spPr bwMode="auto">
            <a:xfrm>
              <a:off x="4045" y="2811"/>
              <a:ext cx="535" cy="412"/>
            </a:xfrm>
            <a:custGeom>
              <a:avLst/>
              <a:gdLst>
                <a:gd name="T0" fmla="+- 0 4046 4046"/>
                <a:gd name="T1" fmla="*/ T0 w 535"/>
                <a:gd name="T2" fmla="+- 0 3223 2812"/>
                <a:gd name="T3" fmla="*/ 3223 h 412"/>
                <a:gd name="T4" fmla="+- 0 4111 4046"/>
                <a:gd name="T5" fmla="*/ T4 w 535"/>
                <a:gd name="T6" fmla="+- 0 3185 2812"/>
                <a:gd name="T7" fmla="*/ 3185 h 412"/>
                <a:gd name="T8" fmla="+- 0 4177 4046"/>
                <a:gd name="T9" fmla="*/ T8 w 535"/>
                <a:gd name="T10" fmla="+- 0 3126 2812"/>
                <a:gd name="T11" fmla="*/ 3126 h 412"/>
                <a:gd name="T12" fmla="+- 0 4247 4046"/>
                <a:gd name="T13" fmla="*/ T12 w 535"/>
                <a:gd name="T14" fmla="+- 0 3058 2812"/>
                <a:gd name="T15" fmla="*/ 3058 h 412"/>
                <a:gd name="T16" fmla="+- 0 4378 4046"/>
                <a:gd name="T17" fmla="*/ T16 w 535"/>
                <a:gd name="T18" fmla="+- 0 2909 2812"/>
                <a:gd name="T19" fmla="*/ 2909 h 412"/>
                <a:gd name="T20" fmla="+- 0 4411 4046"/>
                <a:gd name="T21" fmla="*/ T20 w 535"/>
                <a:gd name="T22" fmla="+- 0 2879 2812"/>
                <a:gd name="T23" fmla="*/ 2879 h 412"/>
                <a:gd name="T24" fmla="+- 0 4444 4046"/>
                <a:gd name="T25" fmla="*/ T24 w 535"/>
                <a:gd name="T26" fmla="+- 0 2857 2812"/>
                <a:gd name="T27" fmla="*/ 2857 h 412"/>
                <a:gd name="T28" fmla="+- 0 4481 4046"/>
                <a:gd name="T29" fmla="*/ T28 w 535"/>
                <a:gd name="T30" fmla="+- 0 2834 2812"/>
                <a:gd name="T31" fmla="*/ 2834 h 412"/>
                <a:gd name="T32" fmla="+- 0 4514 4046"/>
                <a:gd name="T33" fmla="*/ T32 w 535"/>
                <a:gd name="T34" fmla="+- 0 2819 2812"/>
                <a:gd name="T35" fmla="*/ 2819 h 412"/>
                <a:gd name="T36" fmla="+- 0 4547 4046"/>
                <a:gd name="T37" fmla="*/ T36 w 535"/>
                <a:gd name="T38" fmla="+- 0 2812 2812"/>
                <a:gd name="T39" fmla="*/ 2812 h 412"/>
                <a:gd name="T40" fmla="+- 0 4580 4046"/>
                <a:gd name="T41" fmla="*/ T40 w 535"/>
                <a:gd name="T42" fmla="+- 0 2819 2812"/>
                <a:gd name="T43" fmla="*/ 2819 h 41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</a:cxnLst>
              <a:rect l="0" t="0" r="r" b="b"/>
              <a:pathLst>
                <a:path w="535" h="412">
                  <a:moveTo>
                    <a:pt x="0" y="411"/>
                  </a:moveTo>
                  <a:lnTo>
                    <a:pt x="65" y="373"/>
                  </a:lnTo>
                  <a:lnTo>
                    <a:pt x="131" y="314"/>
                  </a:lnTo>
                  <a:lnTo>
                    <a:pt x="201" y="246"/>
                  </a:lnTo>
                  <a:lnTo>
                    <a:pt x="332" y="97"/>
                  </a:lnTo>
                  <a:lnTo>
                    <a:pt x="365" y="67"/>
                  </a:lnTo>
                  <a:lnTo>
                    <a:pt x="398" y="45"/>
                  </a:lnTo>
                  <a:lnTo>
                    <a:pt x="435" y="22"/>
                  </a:lnTo>
                  <a:lnTo>
                    <a:pt x="468" y="7"/>
                  </a:lnTo>
                  <a:lnTo>
                    <a:pt x="501" y="0"/>
                  </a:lnTo>
                  <a:lnTo>
                    <a:pt x="534" y="7"/>
                  </a:lnTo>
                </a:path>
              </a:pathLst>
            </a:custGeom>
            <a:noFill/>
            <a:ln w="635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 sz="1200"/>
            </a:p>
          </p:txBody>
        </p:sp>
        <p:sp>
          <p:nvSpPr>
            <p:cNvPr id="46" name="Freeform 13913"/>
            <p:cNvSpPr>
              <a:spLocks/>
            </p:cNvSpPr>
            <p:nvPr/>
          </p:nvSpPr>
          <p:spPr bwMode="auto">
            <a:xfrm>
              <a:off x="4579" y="2819"/>
              <a:ext cx="535" cy="771"/>
            </a:xfrm>
            <a:custGeom>
              <a:avLst/>
              <a:gdLst>
                <a:gd name="T0" fmla="+- 0 4580 4580"/>
                <a:gd name="T1" fmla="*/ T0 w 535"/>
                <a:gd name="T2" fmla="+- 0 2819 2819"/>
                <a:gd name="T3" fmla="*/ 2819 h 771"/>
                <a:gd name="T4" fmla="+- 0 4646 4580"/>
                <a:gd name="T5" fmla="*/ T4 w 535"/>
                <a:gd name="T6" fmla="+- 0 2879 2819"/>
                <a:gd name="T7" fmla="*/ 2879 h 771"/>
                <a:gd name="T8" fmla="+- 0 4678 4580"/>
                <a:gd name="T9" fmla="*/ T8 w 535"/>
                <a:gd name="T10" fmla="+- 0 2931 2819"/>
                <a:gd name="T11" fmla="*/ 2931 h 771"/>
                <a:gd name="T12" fmla="+- 0 4711 4580"/>
                <a:gd name="T13" fmla="*/ T12 w 535"/>
                <a:gd name="T14" fmla="+- 0 2999 2819"/>
                <a:gd name="T15" fmla="*/ 2999 h 771"/>
                <a:gd name="T16" fmla="+- 0 4749 4580"/>
                <a:gd name="T17" fmla="*/ T16 w 535"/>
                <a:gd name="T18" fmla="+- 0 3073 2819"/>
                <a:gd name="T19" fmla="*/ 3073 h 771"/>
                <a:gd name="T20" fmla="+- 0 4847 4580"/>
                <a:gd name="T21" fmla="*/ T20 w 535"/>
                <a:gd name="T22" fmla="+- 0 3320 2819"/>
                <a:gd name="T23" fmla="*/ 3320 h 771"/>
                <a:gd name="T24" fmla="+- 0 4880 4580"/>
                <a:gd name="T25" fmla="*/ T24 w 535"/>
                <a:gd name="T26" fmla="+- 0 3395 2819"/>
                <a:gd name="T27" fmla="*/ 3395 h 771"/>
                <a:gd name="T28" fmla="+- 0 4913 4580"/>
                <a:gd name="T29" fmla="*/ T28 w 535"/>
                <a:gd name="T30" fmla="+- 0 3462 2819"/>
                <a:gd name="T31" fmla="*/ 3462 h 771"/>
                <a:gd name="T32" fmla="+- 0 4945 4580"/>
                <a:gd name="T33" fmla="*/ T32 w 535"/>
                <a:gd name="T34" fmla="+- 0 3522 2819"/>
                <a:gd name="T35" fmla="*/ 3522 h 771"/>
                <a:gd name="T36" fmla="+- 0 5016 4580"/>
                <a:gd name="T37" fmla="*/ T36 w 535"/>
                <a:gd name="T38" fmla="+- 0 3582 2819"/>
                <a:gd name="T39" fmla="*/ 3582 h 771"/>
                <a:gd name="T40" fmla="+- 0 5030 4580"/>
                <a:gd name="T41" fmla="*/ T40 w 535"/>
                <a:gd name="T42" fmla="+- 0 3589 2819"/>
                <a:gd name="T43" fmla="*/ 3589 h 771"/>
                <a:gd name="T44" fmla="+- 0 5049 4580"/>
                <a:gd name="T45" fmla="*/ T44 w 535"/>
                <a:gd name="T46" fmla="+- 0 3582 2819"/>
                <a:gd name="T47" fmla="*/ 3582 h 771"/>
                <a:gd name="T48" fmla="+- 0 5063 4580"/>
                <a:gd name="T49" fmla="*/ T48 w 535"/>
                <a:gd name="T50" fmla="+- 0 3574 2819"/>
                <a:gd name="T51" fmla="*/ 3574 h 771"/>
                <a:gd name="T52" fmla="+- 0 5081 4580"/>
                <a:gd name="T53" fmla="*/ T52 w 535"/>
                <a:gd name="T54" fmla="+- 0 3559 2819"/>
                <a:gd name="T55" fmla="*/ 3559 h 771"/>
                <a:gd name="T56" fmla="+- 0 5114 4580"/>
                <a:gd name="T57" fmla="*/ T56 w 535"/>
                <a:gd name="T58" fmla="+- 0 3507 2819"/>
                <a:gd name="T59" fmla="*/ 3507 h 77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</a:cxnLst>
              <a:rect l="0" t="0" r="r" b="b"/>
              <a:pathLst>
                <a:path w="535" h="771">
                  <a:moveTo>
                    <a:pt x="0" y="0"/>
                  </a:moveTo>
                  <a:lnTo>
                    <a:pt x="66" y="60"/>
                  </a:lnTo>
                  <a:lnTo>
                    <a:pt x="98" y="112"/>
                  </a:lnTo>
                  <a:lnTo>
                    <a:pt x="131" y="180"/>
                  </a:lnTo>
                  <a:lnTo>
                    <a:pt x="169" y="254"/>
                  </a:lnTo>
                  <a:lnTo>
                    <a:pt x="267" y="501"/>
                  </a:lnTo>
                  <a:lnTo>
                    <a:pt x="300" y="576"/>
                  </a:lnTo>
                  <a:lnTo>
                    <a:pt x="333" y="643"/>
                  </a:lnTo>
                  <a:lnTo>
                    <a:pt x="365" y="703"/>
                  </a:lnTo>
                  <a:lnTo>
                    <a:pt x="436" y="763"/>
                  </a:lnTo>
                  <a:lnTo>
                    <a:pt x="450" y="770"/>
                  </a:lnTo>
                  <a:lnTo>
                    <a:pt x="469" y="763"/>
                  </a:lnTo>
                  <a:lnTo>
                    <a:pt x="483" y="755"/>
                  </a:lnTo>
                  <a:lnTo>
                    <a:pt x="501" y="740"/>
                  </a:lnTo>
                  <a:lnTo>
                    <a:pt x="534" y="688"/>
                  </a:lnTo>
                </a:path>
              </a:pathLst>
            </a:custGeom>
            <a:noFill/>
            <a:ln w="635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 sz="1200"/>
            </a:p>
          </p:txBody>
        </p:sp>
        <p:sp>
          <p:nvSpPr>
            <p:cNvPr id="47" name="Freeform 13912"/>
            <p:cNvSpPr>
              <a:spLocks/>
            </p:cNvSpPr>
            <p:nvPr/>
          </p:nvSpPr>
          <p:spPr bwMode="auto">
            <a:xfrm>
              <a:off x="5114" y="620"/>
              <a:ext cx="535" cy="2887"/>
            </a:xfrm>
            <a:custGeom>
              <a:avLst/>
              <a:gdLst>
                <a:gd name="T0" fmla="+- 0 5114 5114"/>
                <a:gd name="T1" fmla="*/ T0 w 535"/>
                <a:gd name="T2" fmla="+- 0 3507 621"/>
                <a:gd name="T3" fmla="*/ 3507 h 2887"/>
                <a:gd name="T4" fmla="+- 0 5133 5114"/>
                <a:gd name="T5" fmla="*/ T4 w 535"/>
                <a:gd name="T6" fmla="+- 0 3470 621"/>
                <a:gd name="T7" fmla="*/ 3470 h 2887"/>
                <a:gd name="T8" fmla="+- 0 5147 5114"/>
                <a:gd name="T9" fmla="*/ T8 w 535"/>
                <a:gd name="T10" fmla="+- 0 3417 621"/>
                <a:gd name="T11" fmla="*/ 3417 h 2887"/>
                <a:gd name="T12" fmla="+- 0 5166 5114"/>
                <a:gd name="T13" fmla="*/ T12 w 535"/>
                <a:gd name="T14" fmla="+- 0 3357 621"/>
                <a:gd name="T15" fmla="*/ 3357 h 2887"/>
                <a:gd name="T16" fmla="+- 0 5180 5114"/>
                <a:gd name="T17" fmla="*/ T16 w 535"/>
                <a:gd name="T18" fmla="+- 0 3283 621"/>
                <a:gd name="T19" fmla="*/ 3283 h 2887"/>
                <a:gd name="T20" fmla="+- 0 5199 5114"/>
                <a:gd name="T21" fmla="*/ T20 w 535"/>
                <a:gd name="T22" fmla="+- 0 3208 621"/>
                <a:gd name="T23" fmla="*/ 3208 h 2887"/>
                <a:gd name="T24" fmla="+- 0 5213 5114"/>
                <a:gd name="T25" fmla="*/ T24 w 535"/>
                <a:gd name="T26" fmla="+- 0 3118 621"/>
                <a:gd name="T27" fmla="*/ 3118 h 2887"/>
                <a:gd name="T28" fmla="+- 0 5231 5114"/>
                <a:gd name="T29" fmla="*/ T28 w 535"/>
                <a:gd name="T30" fmla="+- 0 3028 621"/>
                <a:gd name="T31" fmla="*/ 3028 h 2887"/>
                <a:gd name="T32" fmla="+- 0 5246 5114"/>
                <a:gd name="T33" fmla="*/ T32 w 535"/>
                <a:gd name="T34" fmla="+- 0 2931 621"/>
                <a:gd name="T35" fmla="*/ 2931 h 2887"/>
                <a:gd name="T36" fmla="+- 0 5283 5114"/>
                <a:gd name="T37" fmla="*/ T36 w 535"/>
                <a:gd name="T38" fmla="+- 0 2714 621"/>
                <a:gd name="T39" fmla="*/ 2714 h 2887"/>
                <a:gd name="T40" fmla="+- 0 5316 5114"/>
                <a:gd name="T41" fmla="*/ T40 w 535"/>
                <a:gd name="T42" fmla="+- 0 2483 621"/>
                <a:gd name="T43" fmla="*/ 2483 h 2887"/>
                <a:gd name="T44" fmla="+- 0 5349 5114"/>
                <a:gd name="T45" fmla="*/ T44 w 535"/>
                <a:gd name="T46" fmla="+- 0 2243 621"/>
                <a:gd name="T47" fmla="*/ 2243 h 2887"/>
                <a:gd name="T48" fmla="+- 0 5381 5114"/>
                <a:gd name="T49" fmla="*/ T48 w 535"/>
                <a:gd name="T50" fmla="+- 0 1997 621"/>
                <a:gd name="T51" fmla="*/ 1997 h 2887"/>
                <a:gd name="T52" fmla="+- 0 5414 5114"/>
                <a:gd name="T53" fmla="*/ T52 w 535"/>
                <a:gd name="T54" fmla="+- 0 1757 621"/>
                <a:gd name="T55" fmla="*/ 1757 h 2887"/>
                <a:gd name="T56" fmla="+- 0 5447 5114"/>
                <a:gd name="T57" fmla="*/ T56 w 535"/>
                <a:gd name="T58" fmla="+- 0 1518 621"/>
                <a:gd name="T59" fmla="*/ 1518 h 2887"/>
                <a:gd name="T60" fmla="+- 0 5480 5114"/>
                <a:gd name="T61" fmla="*/ T60 w 535"/>
                <a:gd name="T62" fmla="+- 0 1301 621"/>
                <a:gd name="T63" fmla="*/ 1301 h 2887"/>
                <a:gd name="T64" fmla="+- 0 5499 5114"/>
                <a:gd name="T65" fmla="*/ T64 w 535"/>
                <a:gd name="T66" fmla="+- 0 1197 621"/>
                <a:gd name="T67" fmla="*/ 1197 h 2887"/>
                <a:gd name="T68" fmla="+- 0 5513 5114"/>
                <a:gd name="T69" fmla="*/ T68 w 535"/>
                <a:gd name="T70" fmla="+- 0 1099 621"/>
                <a:gd name="T71" fmla="*/ 1099 h 2887"/>
                <a:gd name="T72" fmla="+- 0 5531 5114"/>
                <a:gd name="T73" fmla="*/ T72 w 535"/>
                <a:gd name="T74" fmla="+- 0 1010 621"/>
                <a:gd name="T75" fmla="*/ 1010 h 2887"/>
                <a:gd name="T76" fmla="+- 0 5550 5114"/>
                <a:gd name="T77" fmla="*/ T76 w 535"/>
                <a:gd name="T78" fmla="+- 0 927 621"/>
                <a:gd name="T79" fmla="*/ 927 h 2887"/>
                <a:gd name="T80" fmla="+- 0 5564 5114"/>
                <a:gd name="T81" fmla="*/ T80 w 535"/>
                <a:gd name="T82" fmla="+- 0 853 621"/>
                <a:gd name="T83" fmla="*/ 853 h 2887"/>
                <a:gd name="T84" fmla="+- 0 5583 5114"/>
                <a:gd name="T85" fmla="*/ T84 w 535"/>
                <a:gd name="T86" fmla="+- 0 785 621"/>
                <a:gd name="T87" fmla="*/ 785 h 2887"/>
                <a:gd name="T88" fmla="+- 0 5597 5114"/>
                <a:gd name="T89" fmla="*/ T88 w 535"/>
                <a:gd name="T90" fmla="+- 0 726 621"/>
                <a:gd name="T91" fmla="*/ 726 h 2887"/>
                <a:gd name="T92" fmla="+- 0 5616 5114"/>
                <a:gd name="T93" fmla="*/ T92 w 535"/>
                <a:gd name="T94" fmla="+- 0 681 621"/>
                <a:gd name="T95" fmla="*/ 681 h 2887"/>
                <a:gd name="T96" fmla="+- 0 5630 5114"/>
                <a:gd name="T97" fmla="*/ T96 w 535"/>
                <a:gd name="T98" fmla="+- 0 643 621"/>
                <a:gd name="T99" fmla="*/ 643 h 2887"/>
                <a:gd name="T100" fmla="+- 0 5649 5114"/>
                <a:gd name="T101" fmla="*/ T100 w 535"/>
                <a:gd name="T102" fmla="+- 0 621 621"/>
                <a:gd name="T103" fmla="*/ 621 h 288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</a:cxnLst>
              <a:rect l="0" t="0" r="r" b="b"/>
              <a:pathLst>
                <a:path w="535" h="2887">
                  <a:moveTo>
                    <a:pt x="0" y="2886"/>
                  </a:moveTo>
                  <a:lnTo>
                    <a:pt x="19" y="2849"/>
                  </a:lnTo>
                  <a:lnTo>
                    <a:pt x="33" y="2796"/>
                  </a:lnTo>
                  <a:lnTo>
                    <a:pt x="52" y="2736"/>
                  </a:lnTo>
                  <a:lnTo>
                    <a:pt x="66" y="2662"/>
                  </a:lnTo>
                  <a:lnTo>
                    <a:pt x="85" y="2587"/>
                  </a:lnTo>
                  <a:lnTo>
                    <a:pt x="99" y="2497"/>
                  </a:lnTo>
                  <a:lnTo>
                    <a:pt x="117" y="2407"/>
                  </a:lnTo>
                  <a:lnTo>
                    <a:pt x="132" y="2310"/>
                  </a:lnTo>
                  <a:lnTo>
                    <a:pt x="169" y="2093"/>
                  </a:lnTo>
                  <a:lnTo>
                    <a:pt x="202" y="1862"/>
                  </a:lnTo>
                  <a:lnTo>
                    <a:pt x="235" y="1622"/>
                  </a:lnTo>
                  <a:lnTo>
                    <a:pt x="267" y="1376"/>
                  </a:lnTo>
                  <a:lnTo>
                    <a:pt x="300" y="1136"/>
                  </a:lnTo>
                  <a:lnTo>
                    <a:pt x="333" y="897"/>
                  </a:lnTo>
                  <a:lnTo>
                    <a:pt x="366" y="680"/>
                  </a:lnTo>
                  <a:lnTo>
                    <a:pt x="385" y="576"/>
                  </a:lnTo>
                  <a:lnTo>
                    <a:pt x="399" y="478"/>
                  </a:lnTo>
                  <a:lnTo>
                    <a:pt x="417" y="389"/>
                  </a:lnTo>
                  <a:lnTo>
                    <a:pt x="436" y="306"/>
                  </a:lnTo>
                  <a:lnTo>
                    <a:pt x="450" y="232"/>
                  </a:lnTo>
                  <a:lnTo>
                    <a:pt x="469" y="164"/>
                  </a:lnTo>
                  <a:lnTo>
                    <a:pt x="483" y="105"/>
                  </a:lnTo>
                  <a:lnTo>
                    <a:pt x="502" y="60"/>
                  </a:lnTo>
                  <a:lnTo>
                    <a:pt x="516" y="22"/>
                  </a:lnTo>
                  <a:lnTo>
                    <a:pt x="535" y="0"/>
                  </a:lnTo>
                </a:path>
              </a:pathLst>
            </a:custGeom>
            <a:noFill/>
            <a:ln w="635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 sz="1200"/>
            </a:p>
          </p:txBody>
        </p:sp>
        <p:sp>
          <p:nvSpPr>
            <p:cNvPr id="48" name="Freeform 13911"/>
            <p:cNvSpPr>
              <a:spLocks/>
            </p:cNvSpPr>
            <p:nvPr/>
          </p:nvSpPr>
          <p:spPr bwMode="auto">
            <a:xfrm>
              <a:off x="5648" y="605"/>
              <a:ext cx="535" cy="1758"/>
            </a:xfrm>
            <a:custGeom>
              <a:avLst/>
              <a:gdLst>
                <a:gd name="T0" fmla="+- 0 5649 5649"/>
                <a:gd name="T1" fmla="*/ T0 w 535"/>
                <a:gd name="T2" fmla="+- 0 621 606"/>
                <a:gd name="T3" fmla="*/ 621 h 1758"/>
                <a:gd name="T4" fmla="+- 0 5667 5649"/>
                <a:gd name="T5" fmla="*/ T4 w 535"/>
                <a:gd name="T6" fmla="+- 0 606 606"/>
                <a:gd name="T7" fmla="*/ 606 h 1758"/>
                <a:gd name="T8" fmla="+- 0 5681 5649"/>
                <a:gd name="T9" fmla="*/ T8 w 535"/>
                <a:gd name="T10" fmla="+- 0 606 606"/>
                <a:gd name="T11" fmla="*/ 606 h 1758"/>
                <a:gd name="T12" fmla="+- 0 5700 5649"/>
                <a:gd name="T13" fmla="*/ T12 w 535"/>
                <a:gd name="T14" fmla="+- 0 613 606"/>
                <a:gd name="T15" fmla="*/ 613 h 1758"/>
                <a:gd name="T16" fmla="+- 0 5714 5649"/>
                <a:gd name="T17" fmla="*/ T16 w 535"/>
                <a:gd name="T18" fmla="+- 0 628 606"/>
                <a:gd name="T19" fmla="*/ 628 h 1758"/>
                <a:gd name="T20" fmla="+- 0 5733 5649"/>
                <a:gd name="T21" fmla="*/ T20 w 535"/>
                <a:gd name="T22" fmla="+- 0 651 606"/>
                <a:gd name="T23" fmla="*/ 651 h 1758"/>
                <a:gd name="T24" fmla="+- 0 5747 5649"/>
                <a:gd name="T25" fmla="*/ T24 w 535"/>
                <a:gd name="T26" fmla="+- 0 681 606"/>
                <a:gd name="T27" fmla="*/ 681 h 1758"/>
                <a:gd name="T28" fmla="+- 0 5766 5649"/>
                <a:gd name="T29" fmla="*/ T28 w 535"/>
                <a:gd name="T30" fmla="+- 0 718 606"/>
                <a:gd name="T31" fmla="*/ 718 h 1758"/>
                <a:gd name="T32" fmla="+- 0 5817 5649"/>
                <a:gd name="T33" fmla="*/ T32 w 535"/>
                <a:gd name="T34" fmla="+- 0 860 606"/>
                <a:gd name="T35" fmla="*/ 860 h 1758"/>
                <a:gd name="T36" fmla="+- 0 5850 5649"/>
                <a:gd name="T37" fmla="*/ T36 w 535"/>
                <a:gd name="T38" fmla="+- 0 987 606"/>
                <a:gd name="T39" fmla="*/ 987 h 1758"/>
                <a:gd name="T40" fmla="+- 0 5883 5649"/>
                <a:gd name="T41" fmla="*/ T40 w 535"/>
                <a:gd name="T42" fmla="+- 0 1122 606"/>
                <a:gd name="T43" fmla="*/ 1122 h 1758"/>
                <a:gd name="T44" fmla="+- 0 5916 5649"/>
                <a:gd name="T45" fmla="*/ T44 w 535"/>
                <a:gd name="T46" fmla="+- 0 1271 606"/>
                <a:gd name="T47" fmla="*/ 1271 h 1758"/>
                <a:gd name="T48" fmla="+- 0 5949 5649"/>
                <a:gd name="T49" fmla="*/ T48 w 535"/>
                <a:gd name="T50" fmla="+- 0 1428 606"/>
                <a:gd name="T51" fmla="*/ 1428 h 1758"/>
                <a:gd name="T52" fmla="+- 0 5981 5649"/>
                <a:gd name="T53" fmla="*/ T52 w 535"/>
                <a:gd name="T54" fmla="+- 0 1593 606"/>
                <a:gd name="T55" fmla="*/ 1593 h 1758"/>
                <a:gd name="T56" fmla="+- 0 6014 5649"/>
                <a:gd name="T57" fmla="*/ T56 w 535"/>
                <a:gd name="T58" fmla="+- 0 1750 606"/>
                <a:gd name="T59" fmla="*/ 1750 h 1758"/>
                <a:gd name="T60" fmla="+- 0 6047 5649"/>
                <a:gd name="T61" fmla="*/ T60 w 535"/>
                <a:gd name="T62" fmla="+- 0 1899 606"/>
                <a:gd name="T63" fmla="*/ 1899 h 1758"/>
                <a:gd name="T64" fmla="+- 0 6085 5649"/>
                <a:gd name="T65" fmla="*/ T64 w 535"/>
                <a:gd name="T66" fmla="+- 0 2042 606"/>
                <a:gd name="T67" fmla="*/ 2042 h 1758"/>
                <a:gd name="T68" fmla="+- 0 6117 5649"/>
                <a:gd name="T69" fmla="*/ T68 w 535"/>
                <a:gd name="T70" fmla="+- 0 2169 606"/>
                <a:gd name="T71" fmla="*/ 2169 h 1758"/>
                <a:gd name="T72" fmla="+- 0 6131 5649"/>
                <a:gd name="T73" fmla="*/ T72 w 535"/>
                <a:gd name="T74" fmla="+- 0 2228 606"/>
                <a:gd name="T75" fmla="*/ 2228 h 1758"/>
                <a:gd name="T76" fmla="+- 0 6150 5649"/>
                <a:gd name="T77" fmla="*/ T76 w 535"/>
                <a:gd name="T78" fmla="+- 0 2281 606"/>
                <a:gd name="T79" fmla="*/ 2281 h 1758"/>
                <a:gd name="T80" fmla="+- 0 6164 5649"/>
                <a:gd name="T81" fmla="*/ T80 w 535"/>
                <a:gd name="T82" fmla="+- 0 2326 606"/>
                <a:gd name="T83" fmla="*/ 2326 h 1758"/>
                <a:gd name="T84" fmla="+- 0 6183 5649"/>
                <a:gd name="T85" fmla="*/ T84 w 535"/>
                <a:gd name="T86" fmla="+- 0 2363 606"/>
                <a:gd name="T87" fmla="*/ 2363 h 175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</a:cxnLst>
              <a:rect l="0" t="0" r="r" b="b"/>
              <a:pathLst>
                <a:path w="535" h="1758">
                  <a:moveTo>
                    <a:pt x="0" y="15"/>
                  </a:moveTo>
                  <a:lnTo>
                    <a:pt x="18" y="0"/>
                  </a:lnTo>
                  <a:lnTo>
                    <a:pt x="32" y="0"/>
                  </a:lnTo>
                  <a:lnTo>
                    <a:pt x="51" y="7"/>
                  </a:lnTo>
                  <a:lnTo>
                    <a:pt x="65" y="22"/>
                  </a:lnTo>
                  <a:lnTo>
                    <a:pt x="84" y="45"/>
                  </a:lnTo>
                  <a:lnTo>
                    <a:pt x="98" y="75"/>
                  </a:lnTo>
                  <a:lnTo>
                    <a:pt x="117" y="112"/>
                  </a:lnTo>
                  <a:lnTo>
                    <a:pt x="168" y="254"/>
                  </a:lnTo>
                  <a:lnTo>
                    <a:pt x="201" y="381"/>
                  </a:lnTo>
                  <a:lnTo>
                    <a:pt x="234" y="516"/>
                  </a:lnTo>
                  <a:lnTo>
                    <a:pt x="267" y="665"/>
                  </a:lnTo>
                  <a:lnTo>
                    <a:pt x="300" y="822"/>
                  </a:lnTo>
                  <a:lnTo>
                    <a:pt x="332" y="987"/>
                  </a:lnTo>
                  <a:lnTo>
                    <a:pt x="365" y="1144"/>
                  </a:lnTo>
                  <a:lnTo>
                    <a:pt x="398" y="1293"/>
                  </a:lnTo>
                  <a:lnTo>
                    <a:pt x="436" y="1436"/>
                  </a:lnTo>
                  <a:lnTo>
                    <a:pt x="468" y="1563"/>
                  </a:lnTo>
                  <a:lnTo>
                    <a:pt x="482" y="1622"/>
                  </a:lnTo>
                  <a:lnTo>
                    <a:pt x="501" y="1675"/>
                  </a:lnTo>
                  <a:lnTo>
                    <a:pt x="515" y="1720"/>
                  </a:lnTo>
                  <a:lnTo>
                    <a:pt x="534" y="1757"/>
                  </a:lnTo>
                </a:path>
              </a:pathLst>
            </a:custGeom>
            <a:noFill/>
            <a:ln w="635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 sz="1200"/>
            </a:p>
          </p:txBody>
        </p:sp>
        <p:sp>
          <p:nvSpPr>
            <p:cNvPr id="49" name="Freeform 13910"/>
            <p:cNvSpPr>
              <a:spLocks/>
            </p:cNvSpPr>
            <p:nvPr/>
          </p:nvSpPr>
          <p:spPr bwMode="auto">
            <a:xfrm>
              <a:off x="6182" y="2363"/>
              <a:ext cx="535" cy="591"/>
            </a:xfrm>
            <a:custGeom>
              <a:avLst/>
              <a:gdLst>
                <a:gd name="T0" fmla="+- 0 6183 6183"/>
                <a:gd name="T1" fmla="*/ T0 w 535"/>
                <a:gd name="T2" fmla="+- 0 2363 2363"/>
                <a:gd name="T3" fmla="*/ 2363 h 591"/>
                <a:gd name="T4" fmla="+- 0 6216 6183"/>
                <a:gd name="T5" fmla="*/ T4 w 535"/>
                <a:gd name="T6" fmla="+- 0 2430 2363"/>
                <a:gd name="T7" fmla="*/ 2430 h 591"/>
                <a:gd name="T8" fmla="+- 0 6249 6183"/>
                <a:gd name="T9" fmla="*/ T8 w 535"/>
                <a:gd name="T10" fmla="+- 0 2490 2363"/>
                <a:gd name="T11" fmla="*/ 2490 h 591"/>
                <a:gd name="T12" fmla="+- 0 6314 6183"/>
                <a:gd name="T13" fmla="*/ T12 w 535"/>
                <a:gd name="T14" fmla="+- 0 2595 2363"/>
                <a:gd name="T15" fmla="*/ 2595 h 591"/>
                <a:gd name="T16" fmla="+- 0 6352 6183"/>
                <a:gd name="T17" fmla="*/ T16 w 535"/>
                <a:gd name="T18" fmla="+- 0 2632 2363"/>
                <a:gd name="T19" fmla="*/ 2632 h 591"/>
                <a:gd name="T20" fmla="+- 0 6385 6183"/>
                <a:gd name="T21" fmla="*/ T20 w 535"/>
                <a:gd name="T22" fmla="+- 0 2670 2363"/>
                <a:gd name="T23" fmla="*/ 2670 h 591"/>
                <a:gd name="T24" fmla="+- 0 6450 6183"/>
                <a:gd name="T25" fmla="*/ T24 w 535"/>
                <a:gd name="T26" fmla="+- 0 2729 2363"/>
                <a:gd name="T27" fmla="*/ 2729 h 591"/>
                <a:gd name="T28" fmla="+- 0 6581 6183"/>
                <a:gd name="T29" fmla="*/ T28 w 535"/>
                <a:gd name="T30" fmla="+- 0 2834 2363"/>
                <a:gd name="T31" fmla="*/ 2834 h 591"/>
                <a:gd name="T32" fmla="+- 0 6652 6183"/>
                <a:gd name="T33" fmla="*/ T32 w 535"/>
                <a:gd name="T34" fmla="+- 0 2886 2363"/>
                <a:gd name="T35" fmla="*/ 2886 h 591"/>
                <a:gd name="T36" fmla="+- 0 6717 6183"/>
                <a:gd name="T37" fmla="*/ T36 w 535"/>
                <a:gd name="T38" fmla="+- 0 2954 2363"/>
                <a:gd name="T39" fmla="*/ 2954 h 59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</a:cxnLst>
              <a:rect l="0" t="0" r="r" b="b"/>
              <a:pathLst>
                <a:path w="535" h="591">
                  <a:moveTo>
                    <a:pt x="0" y="0"/>
                  </a:moveTo>
                  <a:lnTo>
                    <a:pt x="33" y="67"/>
                  </a:lnTo>
                  <a:lnTo>
                    <a:pt x="66" y="127"/>
                  </a:lnTo>
                  <a:lnTo>
                    <a:pt x="131" y="232"/>
                  </a:lnTo>
                  <a:lnTo>
                    <a:pt x="169" y="269"/>
                  </a:lnTo>
                  <a:lnTo>
                    <a:pt x="202" y="307"/>
                  </a:lnTo>
                  <a:lnTo>
                    <a:pt x="267" y="366"/>
                  </a:lnTo>
                  <a:lnTo>
                    <a:pt x="398" y="471"/>
                  </a:lnTo>
                  <a:lnTo>
                    <a:pt x="469" y="523"/>
                  </a:lnTo>
                  <a:lnTo>
                    <a:pt x="534" y="591"/>
                  </a:lnTo>
                </a:path>
              </a:pathLst>
            </a:custGeom>
            <a:noFill/>
            <a:ln w="635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 sz="1200"/>
            </a:p>
          </p:txBody>
        </p:sp>
        <p:sp>
          <p:nvSpPr>
            <p:cNvPr id="50" name="Freeform 13909"/>
            <p:cNvSpPr>
              <a:spLocks/>
            </p:cNvSpPr>
            <p:nvPr/>
          </p:nvSpPr>
          <p:spPr bwMode="auto">
            <a:xfrm>
              <a:off x="300" y="4224"/>
              <a:ext cx="535" cy="8"/>
            </a:xfrm>
            <a:custGeom>
              <a:avLst/>
              <a:gdLst>
                <a:gd name="T0" fmla="+- 0 300 300"/>
                <a:gd name="T1" fmla="*/ T0 w 535"/>
                <a:gd name="T2" fmla="+- 0 4225 4225"/>
                <a:gd name="T3" fmla="*/ 4225 h 8"/>
                <a:gd name="T4" fmla="+- 0 568 300"/>
                <a:gd name="T5" fmla="*/ T4 w 535"/>
                <a:gd name="T6" fmla="+- 0 4232 4225"/>
                <a:gd name="T7" fmla="*/ 4232 h 8"/>
                <a:gd name="T8" fmla="+- 0 835 300"/>
                <a:gd name="T9" fmla="*/ T8 w 535"/>
                <a:gd name="T10" fmla="+- 0 4232 4225"/>
                <a:gd name="T11" fmla="*/ 4232 h 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</a:cxnLst>
              <a:rect l="0" t="0" r="r" b="b"/>
              <a:pathLst>
                <a:path w="535" h="8">
                  <a:moveTo>
                    <a:pt x="0" y="0"/>
                  </a:moveTo>
                  <a:lnTo>
                    <a:pt x="268" y="7"/>
                  </a:lnTo>
                  <a:lnTo>
                    <a:pt x="535" y="7"/>
                  </a:lnTo>
                </a:path>
              </a:pathLst>
            </a:custGeom>
            <a:noFill/>
            <a:ln w="1270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 sz="1200"/>
            </a:p>
          </p:txBody>
        </p:sp>
        <p:sp>
          <p:nvSpPr>
            <p:cNvPr id="51" name="Freeform 13908"/>
            <p:cNvSpPr>
              <a:spLocks/>
            </p:cNvSpPr>
            <p:nvPr/>
          </p:nvSpPr>
          <p:spPr bwMode="auto">
            <a:xfrm>
              <a:off x="834" y="4209"/>
              <a:ext cx="535" cy="23"/>
            </a:xfrm>
            <a:custGeom>
              <a:avLst/>
              <a:gdLst>
                <a:gd name="T0" fmla="+- 0 835 835"/>
                <a:gd name="T1" fmla="*/ T0 w 535"/>
                <a:gd name="T2" fmla="+- 0 4232 4210"/>
                <a:gd name="T3" fmla="*/ 4232 h 23"/>
                <a:gd name="T4" fmla="+- 0 966 835"/>
                <a:gd name="T5" fmla="*/ T4 w 535"/>
                <a:gd name="T6" fmla="+- 0 4225 4210"/>
                <a:gd name="T7" fmla="*/ 4225 h 23"/>
                <a:gd name="T8" fmla="+- 0 1102 835"/>
                <a:gd name="T9" fmla="*/ T8 w 535"/>
                <a:gd name="T10" fmla="+- 0 4217 4210"/>
                <a:gd name="T11" fmla="*/ 4217 h 23"/>
                <a:gd name="T12" fmla="+- 0 1233 835"/>
                <a:gd name="T13" fmla="*/ T12 w 535"/>
                <a:gd name="T14" fmla="+- 0 4210 4210"/>
                <a:gd name="T15" fmla="*/ 4210 h 23"/>
                <a:gd name="T16" fmla="+- 0 1369 835"/>
                <a:gd name="T17" fmla="*/ T16 w 535"/>
                <a:gd name="T18" fmla="+- 0 4210 4210"/>
                <a:gd name="T19" fmla="*/ 4210 h 2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535" h="23">
                  <a:moveTo>
                    <a:pt x="0" y="22"/>
                  </a:moveTo>
                  <a:lnTo>
                    <a:pt x="131" y="15"/>
                  </a:lnTo>
                  <a:lnTo>
                    <a:pt x="267" y="7"/>
                  </a:lnTo>
                  <a:lnTo>
                    <a:pt x="398" y="0"/>
                  </a:lnTo>
                  <a:lnTo>
                    <a:pt x="534" y="0"/>
                  </a:lnTo>
                </a:path>
              </a:pathLst>
            </a:custGeom>
            <a:noFill/>
            <a:ln w="1270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 sz="1200"/>
            </a:p>
          </p:txBody>
        </p:sp>
        <p:sp>
          <p:nvSpPr>
            <p:cNvPr id="52" name="Freeform 13907"/>
            <p:cNvSpPr>
              <a:spLocks/>
            </p:cNvSpPr>
            <p:nvPr/>
          </p:nvSpPr>
          <p:spPr bwMode="auto">
            <a:xfrm>
              <a:off x="1369" y="4209"/>
              <a:ext cx="535" cy="53"/>
            </a:xfrm>
            <a:custGeom>
              <a:avLst/>
              <a:gdLst>
                <a:gd name="T0" fmla="+- 0 1369 1369"/>
                <a:gd name="T1" fmla="*/ T0 w 535"/>
                <a:gd name="T2" fmla="+- 0 4210 4210"/>
                <a:gd name="T3" fmla="*/ 4210 h 53"/>
                <a:gd name="T4" fmla="+- 0 1500 1369"/>
                <a:gd name="T5" fmla="*/ T4 w 535"/>
                <a:gd name="T6" fmla="+- 0 4217 4210"/>
                <a:gd name="T7" fmla="*/ 4217 h 53"/>
                <a:gd name="T8" fmla="+- 0 1636 1369"/>
                <a:gd name="T9" fmla="*/ T8 w 535"/>
                <a:gd name="T10" fmla="+- 0 4240 4210"/>
                <a:gd name="T11" fmla="*/ 4240 h 53"/>
                <a:gd name="T12" fmla="+- 0 1768 1369"/>
                <a:gd name="T13" fmla="*/ T12 w 535"/>
                <a:gd name="T14" fmla="+- 0 4255 4210"/>
                <a:gd name="T15" fmla="*/ 4255 h 53"/>
                <a:gd name="T16" fmla="+- 0 1903 1369"/>
                <a:gd name="T17" fmla="*/ T16 w 535"/>
                <a:gd name="T18" fmla="+- 0 4262 4210"/>
                <a:gd name="T19" fmla="*/ 4262 h 5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535" h="53">
                  <a:moveTo>
                    <a:pt x="0" y="0"/>
                  </a:moveTo>
                  <a:lnTo>
                    <a:pt x="131" y="7"/>
                  </a:lnTo>
                  <a:lnTo>
                    <a:pt x="267" y="30"/>
                  </a:lnTo>
                  <a:lnTo>
                    <a:pt x="399" y="45"/>
                  </a:lnTo>
                  <a:lnTo>
                    <a:pt x="534" y="52"/>
                  </a:lnTo>
                </a:path>
              </a:pathLst>
            </a:custGeom>
            <a:noFill/>
            <a:ln w="1270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 sz="1200"/>
            </a:p>
          </p:txBody>
        </p:sp>
        <p:sp>
          <p:nvSpPr>
            <p:cNvPr id="53" name="Freeform 13906"/>
            <p:cNvSpPr>
              <a:spLocks/>
            </p:cNvSpPr>
            <p:nvPr/>
          </p:nvSpPr>
          <p:spPr bwMode="auto">
            <a:xfrm>
              <a:off x="1903" y="4209"/>
              <a:ext cx="535" cy="53"/>
            </a:xfrm>
            <a:custGeom>
              <a:avLst/>
              <a:gdLst>
                <a:gd name="T0" fmla="+- 0 1903 1903"/>
                <a:gd name="T1" fmla="*/ T0 w 535"/>
                <a:gd name="T2" fmla="+- 0 4262 4210"/>
                <a:gd name="T3" fmla="*/ 4262 h 53"/>
                <a:gd name="T4" fmla="+- 0 2035 1903"/>
                <a:gd name="T5" fmla="*/ T4 w 535"/>
                <a:gd name="T6" fmla="+- 0 4255 4210"/>
                <a:gd name="T7" fmla="*/ 4255 h 53"/>
                <a:gd name="T8" fmla="+- 0 2171 1903"/>
                <a:gd name="T9" fmla="*/ T8 w 535"/>
                <a:gd name="T10" fmla="+- 0 4240 4210"/>
                <a:gd name="T11" fmla="*/ 4240 h 53"/>
                <a:gd name="T12" fmla="+- 0 2438 1903"/>
                <a:gd name="T13" fmla="*/ T12 w 535"/>
                <a:gd name="T14" fmla="+- 0 4210 4210"/>
                <a:gd name="T15" fmla="*/ 4210 h 5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535" h="53">
                  <a:moveTo>
                    <a:pt x="0" y="52"/>
                  </a:moveTo>
                  <a:lnTo>
                    <a:pt x="132" y="45"/>
                  </a:lnTo>
                  <a:lnTo>
                    <a:pt x="268" y="30"/>
                  </a:lnTo>
                  <a:lnTo>
                    <a:pt x="535" y="0"/>
                  </a:lnTo>
                </a:path>
              </a:pathLst>
            </a:custGeom>
            <a:noFill/>
            <a:ln w="1270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 sz="1200"/>
            </a:p>
          </p:txBody>
        </p:sp>
        <p:sp>
          <p:nvSpPr>
            <p:cNvPr id="54" name="Freeform 13905"/>
            <p:cNvSpPr>
              <a:spLocks/>
            </p:cNvSpPr>
            <p:nvPr/>
          </p:nvSpPr>
          <p:spPr bwMode="auto">
            <a:xfrm>
              <a:off x="2437" y="4150"/>
              <a:ext cx="535" cy="60"/>
            </a:xfrm>
            <a:custGeom>
              <a:avLst/>
              <a:gdLst>
                <a:gd name="T0" fmla="+- 0 2438 2438"/>
                <a:gd name="T1" fmla="*/ T0 w 535"/>
                <a:gd name="T2" fmla="+- 0 4210 4150"/>
                <a:gd name="T3" fmla="*/ 4210 h 60"/>
                <a:gd name="T4" fmla="+- 0 2569 2438"/>
                <a:gd name="T5" fmla="*/ T4 w 535"/>
                <a:gd name="T6" fmla="+- 0 4195 4150"/>
                <a:gd name="T7" fmla="*/ 4195 h 60"/>
                <a:gd name="T8" fmla="+- 0 2705 2438"/>
                <a:gd name="T9" fmla="*/ T8 w 535"/>
                <a:gd name="T10" fmla="+- 0 4172 4150"/>
                <a:gd name="T11" fmla="*/ 4172 h 60"/>
                <a:gd name="T12" fmla="+- 0 2836 2438"/>
                <a:gd name="T13" fmla="*/ T12 w 535"/>
                <a:gd name="T14" fmla="+- 0 4158 4150"/>
                <a:gd name="T15" fmla="*/ 4158 h 60"/>
                <a:gd name="T16" fmla="+- 0 2972 2438"/>
                <a:gd name="T17" fmla="*/ T16 w 535"/>
                <a:gd name="T18" fmla="+- 0 4150 4150"/>
                <a:gd name="T19" fmla="*/ 4150 h 6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535" h="60">
                  <a:moveTo>
                    <a:pt x="0" y="60"/>
                  </a:moveTo>
                  <a:lnTo>
                    <a:pt x="131" y="45"/>
                  </a:lnTo>
                  <a:lnTo>
                    <a:pt x="267" y="22"/>
                  </a:lnTo>
                  <a:lnTo>
                    <a:pt x="398" y="8"/>
                  </a:lnTo>
                  <a:lnTo>
                    <a:pt x="534" y="0"/>
                  </a:lnTo>
                </a:path>
              </a:pathLst>
            </a:custGeom>
            <a:noFill/>
            <a:ln w="1270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 sz="1200"/>
            </a:p>
          </p:txBody>
        </p:sp>
        <p:sp>
          <p:nvSpPr>
            <p:cNvPr id="55" name="Freeform 13904"/>
            <p:cNvSpPr>
              <a:spLocks/>
            </p:cNvSpPr>
            <p:nvPr/>
          </p:nvSpPr>
          <p:spPr bwMode="auto">
            <a:xfrm>
              <a:off x="2972" y="4150"/>
              <a:ext cx="540" cy="83"/>
            </a:xfrm>
            <a:custGeom>
              <a:avLst/>
              <a:gdLst>
                <a:gd name="T0" fmla="+- 0 2972 2972"/>
                <a:gd name="T1" fmla="*/ T0 w 540"/>
                <a:gd name="T2" fmla="+- 0 4150 4150"/>
                <a:gd name="T3" fmla="*/ 4150 h 83"/>
                <a:gd name="T4" fmla="+- 0 3038 2972"/>
                <a:gd name="T5" fmla="*/ T4 w 540"/>
                <a:gd name="T6" fmla="+- 0 4158 4150"/>
                <a:gd name="T7" fmla="*/ 4158 h 83"/>
                <a:gd name="T8" fmla="+- 0 3108 2972"/>
                <a:gd name="T9" fmla="*/ T8 w 540"/>
                <a:gd name="T10" fmla="+- 0 4165 4150"/>
                <a:gd name="T11" fmla="*/ 4165 h 83"/>
                <a:gd name="T12" fmla="+- 0 3239 2972"/>
                <a:gd name="T13" fmla="*/ T12 w 540"/>
                <a:gd name="T14" fmla="+- 0 4187 4150"/>
                <a:gd name="T15" fmla="*/ 4187 h 83"/>
                <a:gd name="T16" fmla="+- 0 3375 2972"/>
                <a:gd name="T17" fmla="*/ T16 w 540"/>
                <a:gd name="T18" fmla="+- 0 4217 4150"/>
                <a:gd name="T19" fmla="*/ 4217 h 83"/>
                <a:gd name="T20" fmla="+- 0 3511 2972"/>
                <a:gd name="T21" fmla="*/ T20 w 540"/>
                <a:gd name="T22" fmla="+- 0 4232 4150"/>
                <a:gd name="T23" fmla="*/ 4232 h 8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</a:cxnLst>
              <a:rect l="0" t="0" r="r" b="b"/>
              <a:pathLst>
                <a:path w="540" h="83">
                  <a:moveTo>
                    <a:pt x="0" y="0"/>
                  </a:moveTo>
                  <a:lnTo>
                    <a:pt x="66" y="8"/>
                  </a:lnTo>
                  <a:lnTo>
                    <a:pt x="136" y="15"/>
                  </a:lnTo>
                  <a:lnTo>
                    <a:pt x="267" y="37"/>
                  </a:lnTo>
                  <a:lnTo>
                    <a:pt x="403" y="67"/>
                  </a:lnTo>
                  <a:lnTo>
                    <a:pt x="539" y="82"/>
                  </a:lnTo>
                </a:path>
              </a:pathLst>
            </a:custGeom>
            <a:noFill/>
            <a:ln w="1270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 sz="1200"/>
            </a:p>
          </p:txBody>
        </p:sp>
        <p:cxnSp>
          <p:nvCxnSpPr>
            <p:cNvPr id="56" name="Line 13903"/>
            <p:cNvCxnSpPr>
              <a:cxnSpLocks noChangeShapeType="1"/>
            </p:cNvCxnSpPr>
            <p:nvPr/>
          </p:nvCxnSpPr>
          <p:spPr bwMode="auto">
            <a:xfrm>
              <a:off x="3501" y="4232"/>
              <a:ext cx="1089" cy="0"/>
            </a:xfrm>
            <a:prstGeom prst="line">
              <a:avLst/>
            </a:prstGeom>
            <a:noFill/>
            <a:ln w="22187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7" name="Freeform 13902"/>
            <p:cNvSpPr>
              <a:spLocks/>
            </p:cNvSpPr>
            <p:nvPr/>
          </p:nvSpPr>
          <p:spPr bwMode="auto">
            <a:xfrm>
              <a:off x="4579" y="4202"/>
              <a:ext cx="535" cy="38"/>
            </a:xfrm>
            <a:custGeom>
              <a:avLst/>
              <a:gdLst>
                <a:gd name="T0" fmla="+- 0 4580 4580"/>
                <a:gd name="T1" fmla="*/ T0 w 535"/>
                <a:gd name="T2" fmla="+- 0 4240 4202"/>
                <a:gd name="T3" fmla="*/ 4240 h 38"/>
                <a:gd name="T4" fmla="+- 0 4711 4580"/>
                <a:gd name="T5" fmla="*/ T4 w 535"/>
                <a:gd name="T6" fmla="+- 0 4232 4202"/>
                <a:gd name="T7" fmla="*/ 4232 h 38"/>
                <a:gd name="T8" fmla="+- 0 4847 4580"/>
                <a:gd name="T9" fmla="*/ T8 w 535"/>
                <a:gd name="T10" fmla="+- 0 4217 4202"/>
                <a:gd name="T11" fmla="*/ 4217 h 38"/>
                <a:gd name="T12" fmla="+- 0 4978 4580"/>
                <a:gd name="T13" fmla="*/ T12 w 535"/>
                <a:gd name="T14" fmla="+- 0 4210 4202"/>
                <a:gd name="T15" fmla="*/ 4210 h 38"/>
                <a:gd name="T16" fmla="+- 0 5114 4580"/>
                <a:gd name="T17" fmla="*/ T16 w 535"/>
                <a:gd name="T18" fmla="+- 0 4202 4202"/>
                <a:gd name="T19" fmla="*/ 4202 h 3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535" h="38">
                  <a:moveTo>
                    <a:pt x="0" y="38"/>
                  </a:moveTo>
                  <a:lnTo>
                    <a:pt x="131" y="30"/>
                  </a:lnTo>
                  <a:lnTo>
                    <a:pt x="267" y="15"/>
                  </a:lnTo>
                  <a:lnTo>
                    <a:pt x="398" y="8"/>
                  </a:lnTo>
                  <a:lnTo>
                    <a:pt x="534" y="0"/>
                  </a:lnTo>
                </a:path>
              </a:pathLst>
            </a:custGeom>
            <a:noFill/>
            <a:ln w="1270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 sz="1200"/>
            </a:p>
          </p:txBody>
        </p:sp>
        <p:sp>
          <p:nvSpPr>
            <p:cNvPr id="58" name="Freeform 13901"/>
            <p:cNvSpPr>
              <a:spLocks/>
            </p:cNvSpPr>
            <p:nvPr/>
          </p:nvSpPr>
          <p:spPr bwMode="auto">
            <a:xfrm>
              <a:off x="5114" y="4202"/>
              <a:ext cx="535" cy="30"/>
            </a:xfrm>
            <a:custGeom>
              <a:avLst/>
              <a:gdLst>
                <a:gd name="T0" fmla="+- 0 5114 5114"/>
                <a:gd name="T1" fmla="*/ T0 w 535"/>
                <a:gd name="T2" fmla="+- 0 4202 4202"/>
                <a:gd name="T3" fmla="*/ 4202 h 30"/>
                <a:gd name="T4" fmla="+- 0 5246 5114"/>
                <a:gd name="T5" fmla="*/ T4 w 535"/>
                <a:gd name="T6" fmla="+- 0 4202 4202"/>
                <a:gd name="T7" fmla="*/ 4202 h 30"/>
                <a:gd name="T8" fmla="+- 0 5381 5114"/>
                <a:gd name="T9" fmla="*/ T8 w 535"/>
                <a:gd name="T10" fmla="+- 0 4217 4202"/>
                <a:gd name="T11" fmla="*/ 4217 h 30"/>
                <a:gd name="T12" fmla="+- 0 5513 5114"/>
                <a:gd name="T13" fmla="*/ T12 w 535"/>
                <a:gd name="T14" fmla="+- 0 4225 4202"/>
                <a:gd name="T15" fmla="*/ 4225 h 30"/>
                <a:gd name="T16" fmla="+- 0 5649 5114"/>
                <a:gd name="T17" fmla="*/ T16 w 535"/>
                <a:gd name="T18" fmla="+- 0 4232 4202"/>
                <a:gd name="T19" fmla="*/ 4232 h 3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535" h="30">
                  <a:moveTo>
                    <a:pt x="0" y="0"/>
                  </a:moveTo>
                  <a:lnTo>
                    <a:pt x="132" y="0"/>
                  </a:lnTo>
                  <a:lnTo>
                    <a:pt x="267" y="15"/>
                  </a:lnTo>
                  <a:lnTo>
                    <a:pt x="399" y="23"/>
                  </a:lnTo>
                  <a:lnTo>
                    <a:pt x="535" y="30"/>
                  </a:lnTo>
                </a:path>
              </a:pathLst>
            </a:custGeom>
            <a:noFill/>
            <a:ln w="1270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 sz="1200"/>
            </a:p>
          </p:txBody>
        </p:sp>
        <p:cxnSp>
          <p:nvCxnSpPr>
            <p:cNvPr id="59" name="Line 13900"/>
            <p:cNvCxnSpPr>
              <a:cxnSpLocks noChangeShapeType="1"/>
            </p:cNvCxnSpPr>
            <p:nvPr/>
          </p:nvCxnSpPr>
          <p:spPr bwMode="auto">
            <a:xfrm>
              <a:off x="5649" y="4232"/>
              <a:ext cx="534" cy="0"/>
            </a:xfrm>
            <a:prstGeom prst="line">
              <a:avLst/>
            </a:prstGeom>
            <a:noFill/>
            <a:ln w="1270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" name="Line 13899"/>
            <p:cNvCxnSpPr>
              <a:cxnSpLocks noChangeShapeType="1"/>
            </p:cNvCxnSpPr>
            <p:nvPr/>
          </p:nvCxnSpPr>
          <p:spPr bwMode="auto">
            <a:xfrm>
              <a:off x="6183" y="4232"/>
              <a:ext cx="534" cy="15"/>
            </a:xfrm>
            <a:prstGeom prst="line">
              <a:avLst/>
            </a:prstGeom>
            <a:noFill/>
            <a:ln w="1270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" name="Line 13898"/>
            <p:cNvCxnSpPr>
              <a:cxnSpLocks noChangeShapeType="1"/>
            </p:cNvCxnSpPr>
            <p:nvPr/>
          </p:nvCxnSpPr>
          <p:spPr bwMode="auto">
            <a:xfrm>
              <a:off x="300" y="4644"/>
              <a:ext cx="535" cy="7"/>
            </a:xfrm>
            <a:prstGeom prst="line">
              <a:avLst/>
            </a:prstGeom>
            <a:noFill/>
            <a:ln w="12700">
              <a:solidFill>
                <a:srgbClr val="A7A9AC"/>
              </a:solidFill>
              <a:prstDash val="lgDashDot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2" name="Freeform 13897"/>
            <p:cNvSpPr>
              <a:spLocks/>
            </p:cNvSpPr>
            <p:nvPr/>
          </p:nvSpPr>
          <p:spPr bwMode="auto">
            <a:xfrm>
              <a:off x="834" y="4650"/>
              <a:ext cx="535" cy="15"/>
            </a:xfrm>
            <a:custGeom>
              <a:avLst/>
              <a:gdLst>
                <a:gd name="T0" fmla="+- 0 835 835"/>
                <a:gd name="T1" fmla="*/ T0 w 535"/>
                <a:gd name="T2" fmla="+- 0 4651 4651"/>
                <a:gd name="T3" fmla="*/ 4651 h 15"/>
                <a:gd name="T4" fmla="+- 0 1102 835"/>
                <a:gd name="T5" fmla="*/ T4 w 535"/>
                <a:gd name="T6" fmla="+- 0 4658 4651"/>
                <a:gd name="T7" fmla="*/ 4658 h 15"/>
                <a:gd name="T8" fmla="+- 0 1369 835"/>
                <a:gd name="T9" fmla="*/ T8 w 535"/>
                <a:gd name="T10" fmla="+- 0 4666 4651"/>
                <a:gd name="T11" fmla="*/ 4666 h 1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</a:cxnLst>
              <a:rect l="0" t="0" r="r" b="b"/>
              <a:pathLst>
                <a:path w="535" h="15">
                  <a:moveTo>
                    <a:pt x="0" y="0"/>
                  </a:moveTo>
                  <a:lnTo>
                    <a:pt x="267" y="7"/>
                  </a:lnTo>
                  <a:lnTo>
                    <a:pt x="534" y="15"/>
                  </a:lnTo>
                </a:path>
              </a:pathLst>
            </a:custGeom>
            <a:noFill/>
            <a:ln w="12700">
              <a:solidFill>
                <a:srgbClr val="A7A9AC"/>
              </a:solidFill>
              <a:prstDash val="lgDashDot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 sz="1200"/>
            </a:p>
          </p:txBody>
        </p:sp>
        <p:sp>
          <p:nvSpPr>
            <p:cNvPr id="63" name="Freeform 13896"/>
            <p:cNvSpPr>
              <a:spLocks/>
            </p:cNvSpPr>
            <p:nvPr/>
          </p:nvSpPr>
          <p:spPr bwMode="auto">
            <a:xfrm>
              <a:off x="1369" y="4658"/>
              <a:ext cx="535" cy="8"/>
            </a:xfrm>
            <a:custGeom>
              <a:avLst/>
              <a:gdLst>
                <a:gd name="T0" fmla="+- 0 1369 1369"/>
                <a:gd name="T1" fmla="*/ T0 w 535"/>
                <a:gd name="T2" fmla="+- 0 4666 4658"/>
                <a:gd name="T3" fmla="*/ 4666 h 8"/>
                <a:gd name="T4" fmla="+- 0 1636 1369"/>
                <a:gd name="T5" fmla="*/ T4 w 535"/>
                <a:gd name="T6" fmla="+- 0 4666 4658"/>
                <a:gd name="T7" fmla="*/ 4666 h 8"/>
                <a:gd name="T8" fmla="+- 0 1768 1369"/>
                <a:gd name="T9" fmla="*/ T8 w 535"/>
                <a:gd name="T10" fmla="+- 0 4666 4658"/>
                <a:gd name="T11" fmla="*/ 4666 h 8"/>
                <a:gd name="T12" fmla="+- 0 1903 1369"/>
                <a:gd name="T13" fmla="*/ T12 w 535"/>
                <a:gd name="T14" fmla="+- 0 4658 4658"/>
                <a:gd name="T15" fmla="*/ 4658 h 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535" h="8">
                  <a:moveTo>
                    <a:pt x="0" y="8"/>
                  </a:moveTo>
                  <a:lnTo>
                    <a:pt x="267" y="8"/>
                  </a:lnTo>
                  <a:lnTo>
                    <a:pt x="399" y="8"/>
                  </a:lnTo>
                  <a:lnTo>
                    <a:pt x="534" y="0"/>
                  </a:lnTo>
                </a:path>
              </a:pathLst>
            </a:custGeom>
            <a:noFill/>
            <a:ln w="12700">
              <a:solidFill>
                <a:srgbClr val="A7A9AC"/>
              </a:solidFill>
              <a:prstDash val="lgDashDot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 sz="1200"/>
            </a:p>
          </p:txBody>
        </p:sp>
        <p:sp>
          <p:nvSpPr>
            <p:cNvPr id="64" name="Freeform 13895"/>
            <p:cNvSpPr>
              <a:spLocks/>
            </p:cNvSpPr>
            <p:nvPr/>
          </p:nvSpPr>
          <p:spPr bwMode="auto">
            <a:xfrm>
              <a:off x="1903" y="4591"/>
              <a:ext cx="535" cy="68"/>
            </a:xfrm>
            <a:custGeom>
              <a:avLst/>
              <a:gdLst>
                <a:gd name="T0" fmla="+- 0 1903 1903"/>
                <a:gd name="T1" fmla="*/ T0 w 535"/>
                <a:gd name="T2" fmla="+- 0 4658 4591"/>
                <a:gd name="T3" fmla="*/ 4658 h 68"/>
                <a:gd name="T4" fmla="+- 0 2171 1903"/>
                <a:gd name="T5" fmla="*/ T4 w 535"/>
                <a:gd name="T6" fmla="+- 0 4629 4591"/>
                <a:gd name="T7" fmla="*/ 4629 h 68"/>
                <a:gd name="T8" fmla="+- 0 2438 1903"/>
                <a:gd name="T9" fmla="*/ T8 w 535"/>
                <a:gd name="T10" fmla="+- 0 4591 4591"/>
                <a:gd name="T11" fmla="*/ 4591 h 6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</a:cxnLst>
              <a:rect l="0" t="0" r="r" b="b"/>
              <a:pathLst>
                <a:path w="535" h="68">
                  <a:moveTo>
                    <a:pt x="0" y="67"/>
                  </a:moveTo>
                  <a:lnTo>
                    <a:pt x="268" y="38"/>
                  </a:lnTo>
                  <a:lnTo>
                    <a:pt x="535" y="0"/>
                  </a:lnTo>
                </a:path>
              </a:pathLst>
            </a:custGeom>
            <a:noFill/>
            <a:ln w="12700">
              <a:solidFill>
                <a:srgbClr val="A7A9AC"/>
              </a:solidFill>
              <a:prstDash val="lgDashDot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 sz="1200"/>
            </a:p>
          </p:txBody>
        </p:sp>
        <p:sp>
          <p:nvSpPr>
            <p:cNvPr id="65" name="Freeform 13894"/>
            <p:cNvSpPr>
              <a:spLocks/>
            </p:cNvSpPr>
            <p:nvPr/>
          </p:nvSpPr>
          <p:spPr bwMode="auto">
            <a:xfrm>
              <a:off x="2437" y="4479"/>
              <a:ext cx="535" cy="113"/>
            </a:xfrm>
            <a:custGeom>
              <a:avLst/>
              <a:gdLst>
                <a:gd name="T0" fmla="+- 0 2438 2438"/>
                <a:gd name="T1" fmla="*/ T0 w 535"/>
                <a:gd name="T2" fmla="+- 0 4591 4479"/>
                <a:gd name="T3" fmla="*/ 4591 h 113"/>
                <a:gd name="T4" fmla="+- 0 2569 2438"/>
                <a:gd name="T5" fmla="*/ T4 w 535"/>
                <a:gd name="T6" fmla="+- 0 4569 4479"/>
                <a:gd name="T7" fmla="*/ 4569 h 113"/>
                <a:gd name="T8" fmla="+- 0 2705 2438"/>
                <a:gd name="T9" fmla="*/ T8 w 535"/>
                <a:gd name="T10" fmla="+- 0 4546 4479"/>
                <a:gd name="T11" fmla="*/ 4546 h 113"/>
                <a:gd name="T12" fmla="+- 0 2836 2438"/>
                <a:gd name="T13" fmla="*/ T12 w 535"/>
                <a:gd name="T14" fmla="+- 0 4524 4479"/>
                <a:gd name="T15" fmla="*/ 4524 h 113"/>
                <a:gd name="T16" fmla="+- 0 2972 2438"/>
                <a:gd name="T17" fmla="*/ T16 w 535"/>
                <a:gd name="T18" fmla="+- 0 4479 4479"/>
                <a:gd name="T19" fmla="*/ 4479 h 11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535" h="113">
                  <a:moveTo>
                    <a:pt x="0" y="112"/>
                  </a:moveTo>
                  <a:lnTo>
                    <a:pt x="131" y="90"/>
                  </a:lnTo>
                  <a:lnTo>
                    <a:pt x="267" y="67"/>
                  </a:lnTo>
                  <a:lnTo>
                    <a:pt x="398" y="45"/>
                  </a:lnTo>
                  <a:lnTo>
                    <a:pt x="534" y="0"/>
                  </a:lnTo>
                </a:path>
              </a:pathLst>
            </a:custGeom>
            <a:noFill/>
            <a:ln w="12700">
              <a:solidFill>
                <a:srgbClr val="A7A9AC"/>
              </a:solidFill>
              <a:prstDash val="lgDashDot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 sz="1200"/>
            </a:p>
          </p:txBody>
        </p:sp>
        <p:sp>
          <p:nvSpPr>
            <p:cNvPr id="66" name="Freeform 13893"/>
            <p:cNvSpPr>
              <a:spLocks/>
            </p:cNvSpPr>
            <p:nvPr/>
          </p:nvSpPr>
          <p:spPr bwMode="auto">
            <a:xfrm>
              <a:off x="2972" y="4179"/>
              <a:ext cx="540" cy="300"/>
            </a:xfrm>
            <a:custGeom>
              <a:avLst/>
              <a:gdLst>
                <a:gd name="T0" fmla="+- 0 2972 2972"/>
                <a:gd name="T1" fmla="*/ T0 w 540"/>
                <a:gd name="T2" fmla="+- 0 4479 4180"/>
                <a:gd name="T3" fmla="*/ 4479 h 300"/>
                <a:gd name="T4" fmla="+- 0 3038 2972"/>
                <a:gd name="T5" fmla="*/ T4 w 540"/>
                <a:gd name="T6" fmla="+- 0 4449 4180"/>
                <a:gd name="T7" fmla="*/ 4449 h 300"/>
                <a:gd name="T8" fmla="+- 0 3108 2972"/>
                <a:gd name="T9" fmla="*/ T8 w 540"/>
                <a:gd name="T10" fmla="+- 0 4412 4180"/>
                <a:gd name="T11" fmla="*/ 4412 h 300"/>
                <a:gd name="T12" fmla="+- 0 3239 2972"/>
                <a:gd name="T13" fmla="*/ T12 w 540"/>
                <a:gd name="T14" fmla="+- 0 4322 4180"/>
                <a:gd name="T15" fmla="*/ 4322 h 300"/>
                <a:gd name="T16" fmla="+- 0 3310 2972"/>
                <a:gd name="T17" fmla="*/ T16 w 540"/>
                <a:gd name="T18" fmla="+- 0 4277 4180"/>
                <a:gd name="T19" fmla="*/ 4277 h 300"/>
                <a:gd name="T20" fmla="+- 0 3375 2972"/>
                <a:gd name="T21" fmla="*/ T20 w 540"/>
                <a:gd name="T22" fmla="+- 0 4240 4180"/>
                <a:gd name="T23" fmla="*/ 4240 h 300"/>
                <a:gd name="T24" fmla="+- 0 3446 2972"/>
                <a:gd name="T25" fmla="*/ T24 w 540"/>
                <a:gd name="T26" fmla="+- 0 4202 4180"/>
                <a:gd name="T27" fmla="*/ 4202 h 300"/>
                <a:gd name="T28" fmla="+- 0 3511 2972"/>
                <a:gd name="T29" fmla="*/ T28 w 540"/>
                <a:gd name="T30" fmla="+- 0 4180 4180"/>
                <a:gd name="T31" fmla="*/ 4180 h 30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540" h="300">
                  <a:moveTo>
                    <a:pt x="0" y="299"/>
                  </a:moveTo>
                  <a:lnTo>
                    <a:pt x="66" y="269"/>
                  </a:lnTo>
                  <a:lnTo>
                    <a:pt x="136" y="232"/>
                  </a:lnTo>
                  <a:lnTo>
                    <a:pt x="267" y="142"/>
                  </a:lnTo>
                  <a:lnTo>
                    <a:pt x="338" y="97"/>
                  </a:lnTo>
                  <a:lnTo>
                    <a:pt x="403" y="60"/>
                  </a:lnTo>
                  <a:lnTo>
                    <a:pt x="474" y="22"/>
                  </a:lnTo>
                  <a:lnTo>
                    <a:pt x="539" y="0"/>
                  </a:lnTo>
                </a:path>
              </a:pathLst>
            </a:custGeom>
            <a:noFill/>
            <a:ln w="12700">
              <a:solidFill>
                <a:srgbClr val="A7A9AC"/>
              </a:solidFill>
              <a:prstDash val="lgDashDot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 sz="1200"/>
            </a:p>
          </p:txBody>
        </p:sp>
        <p:sp>
          <p:nvSpPr>
            <p:cNvPr id="67" name="Freeform 13892"/>
            <p:cNvSpPr>
              <a:spLocks/>
            </p:cNvSpPr>
            <p:nvPr/>
          </p:nvSpPr>
          <p:spPr bwMode="auto">
            <a:xfrm>
              <a:off x="3511" y="4164"/>
              <a:ext cx="535" cy="38"/>
            </a:xfrm>
            <a:custGeom>
              <a:avLst/>
              <a:gdLst>
                <a:gd name="T0" fmla="+- 0 3511 3511"/>
                <a:gd name="T1" fmla="*/ T0 w 535"/>
                <a:gd name="T2" fmla="+- 0 4180 4165"/>
                <a:gd name="T3" fmla="*/ 4180 h 38"/>
                <a:gd name="T4" fmla="+- 0 3577 3511"/>
                <a:gd name="T5" fmla="*/ T4 w 535"/>
                <a:gd name="T6" fmla="+- 0 4165 4165"/>
                <a:gd name="T7" fmla="*/ 4165 h 38"/>
                <a:gd name="T8" fmla="+- 0 3647 3511"/>
                <a:gd name="T9" fmla="*/ T8 w 535"/>
                <a:gd name="T10" fmla="+- 0 4165 4165"/>
                <a:gd name="T11" fmla="*/ 4165 h 38"/>
                <a:gd name="T12" fmla="+- 0 3713 3511"/>
                <a:gd name="T13" fmla="*/ T12 w 535"/>
                <a:gd name="T14" fmla="+- 0 4165 4165"/>
                <a:gd name="T15" fmla="*/ 4165 h 38"/>
                <a:gd name="T16" fmla="+- 0 3778 3511"/>
                <a:gd name="T17" fmla="*/ T16 w 535"/>
                <a:gd name="T18" fmla="+- 0 4172 4165"/>
                <a:gd name="T19" fmla="*/ 4172 h 38"/>
                <a:gd name="T20" fmla="+- 0 3914 3511"/>
                <a:gd name="T21" fmla="*/ T20 w 535"/>
                <a:gd name="T22" fmla="+- 0 4195 4165"/>
                <a:gd name="T23" fmla="*/ 4195 h 38"/>
                <a:gd name="T24" fmla="+- 0 3980 3511"/>
                <a:gd name="T25" fmla="*/ T24 w 535"/>
                <a:gd name="T26" fmla="+- 0 4202 4165"/>
                <a:gd name="T27" fmla="*/ 4202 h 38"/>
                <a:gd name="T28" fmla="+- 0 4046 3511"/>
                <a:gd name="T29" fmla="*/ T28 w 535"/>
                <a:gd name="T30" fmla="+- 0 4202 4165"/>
                <a:gd name="T31" fmla="*/ 4202 h 3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535" h="38">
                  <a:moveTo>
                    <a:pt x="0" y="15"/>
                  </a:moveTo>
                  <a:lnTo>
                    <a:pt x="66" y="0"/>
                  </a:lnTo>
                  <a:lnTo>
                    <a:pt x="136" y="0"/>
                  </a:lnTo>
                  <a:lnTo>
                    <a:pt x="202" y="0"/>
                  </a:lnTo>
                  <a:lnTo>
                    <a:pt x="267" y="7"/>
                  </a:lnTo>
                  <a:lnTo>
                    <a:pt x="403" y="30"/>
                  </a:lnTo>
                  <a:lnTo>
                    <a:pt x="469" y="37"/>
                  </a:lnTo>
                  <a:lnTo>
                    <a:pt x="535" y="37"/>
                  </a:lnTo>
                </a:path>
              </a:pathLst>
            </a:custGeom>
            <a:noFill/>
            <a:ln w="12700">
              <a:solidFill>
                <a:srgbClr val="A7A9AC"/>
              </a:solidFill>
              <a:prstDash val="lgDashDot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 sz="1200"/>
            </a:p>
          </p:txBody>
        </p:sp>
        <p:sp>
          <p:nvSpPr>
            <p:cNvPr id="68" name="Freeform 13891"/>
            <p:cNvSpPr>
              <a:spLocks/>
            </p:cNvSpPr>
            <p:nvPr/>
          </p:nvSpPr>
          <p:spPr bwMode="auto">
            <a:xfrm>
              <a:off x="4045" y="4164"/>
              <a:ext cx="535" cy="38"/>
            </a:xfrm>
            <a:custGeom>
              <a:avLst/>
              <a:gdLst>
                <a:gd name="T0" fmla="+- 0 4046 4046"/>
                <a:gd name="T1" fmla="*/ T0 w 535"/>
                <a:gd name="T2" fmla="+- 0 4202 4165"/>
                <a:gd name="T3" fmla="*/ 4202 h 38"/>
                <a:gd name="T4" fmla="+- 0 4177 4046"/>
                <a:gd name="T5" fmla="*/ T4 w 535"/>
                <a:gd name="T6" fmla="+- 0 4195 4165"/>
                <a:gd name="T7" fmla="*/ 4195 h 38"/>
                <a:gd name="T8" fmla="+- 0 4313 4046"/>
                <a:gd name="T9" fmla="*/ T8 w 535"/>
                <a:gd name="T10" fmla="+- 0 4180 4165"/>
                <a:gd name="T11" fmla="*/ 4180 h 38"/>
                <a:gd name="T12" fmla="+- 0 4444 4046"/>
                <a:gd name="T13" fmla="*/ T12 w 535"/>
                <a:gd name="T14" fmla="+- 0 4172 4165"/>
                <a:gd name="T15" fmla="*/ 4172 h 38"/>
                <a:gd name="T16" fmla="+- 0 4580 4046"/>
                <a:gd name="T17" fmla="*/ T16 w 535"/>
                <a:gd name="T18" fmla="+- 0 4165 4165"/>
                <a:gd name="T19" fmla="*/ 4165 h 3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535" h="38">
                  <a:moveTo>
                    <a:pt x="0" y="37"/>
                  </a:moveTo>
                  <a:lnTo>
                    <a:pt x="131" y="30"/>
                  </a:lnTo>
                  <a:lnTo>
                    <a:pt x="267" y="15"/>
                  </a:lnTo>
                  <a:lnTo>
                    <a:pt x="398" y="7"/>
                  </a:lnTo>
                  <a:lnTo>
                    <a:pt x="534" y="0"/>
                  </a:lnTo>
                </a:path>
              </a:pathLst>
            </a:custGeom>
            <a:noFill/>
            <a:ln w="12700">
              <a:solidFill>
                <a:srgbClr val="A7A9AC"/>
              </a:solidFill>
              <a:prstDash val="lgDashDot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 sz="1200"/>
            </a:p>
          </p:txBody>
        </p:sp>
        <p:sp>
          <p:nvSpPr>
            <p:cNvPr id="69" name="Freeform 13890"/>
            <p:cNvSpPr>
              <a:spLocks/>
            </p:cNvSpPr>
            <p:nvPr/>
          </p:nvSpPr>
          <p:spPr bwMode="auto">
            <a:xfrm>
              <a:off x="4579" y="4164"/>
              <a:ext cx="535" cy="38"/>
            </a:xfrm>
            <a:custGeom>
              <a:avLst/>
              <a:gdLst>
                <a:gd name="T0" fmla="+- 0 4580 4580"/>
                <a:gd name="T1" fmla="*/ T0 w 535"/>
                <a:gd name="T2" fmla="+- 0 4165 4165"/>
                <a:gd name="T3" fmla="*/ 4165 h 38"/>
                <a:gd name="T4" fmla="+- 0 4711 4580"/>
                <a:gd name="T5" fmla="*/ T4 w 535"/>
                <a:gd name="T6" fmla="+- 0 4172 4165"/>
                <a:gd name="T7" fmla="*/ 4172 h 38"/>
                <a:gd name="T8" fmla="+- 0 4847 4580"/>
                <a:gd name="T9" fmla="*/ T8 w 535"/>
                <a:gd name="T10" fmla="+- 0 4180 4165"/>
                <a:gd name="T11" fmla="*/ 4180 h 38"/>
                <a:gd name="T12" fmla="+- 0 4978 4580"/>
                <a:gd name="T13" fmla="*/ T12 w 535"/>
                <a:gd name="T14" fmla="+- 0 4195 4165"/>
                <a:gd name="T15" fmla="*/ 4195 h 38"/>
                <a:gd name="T16" fmla="+- 0 5114 4580"/>
                <a:gd name="T17" fmla="*/ T16 w 535"/>
                <a:gd name="T18" fmla="+- 0 4202 4165"/>
                <a:gd name="T19" fmla="*/ 4202 h 3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535" h="38">
                  <a:moveTo>
                    <a:pt x="0" y="0"/>
                  </a:moveTo>
                  <a:lnTo>
                    <a:pt x="131" y="7"/>
                  </a:lnTo>
                  <a:lnTo>
                    <a:pt x="267" y="15"/>
                  </a:lnTo>
                  <a:lnTo>
                    <a:pt x="398" y="30"/>
                  </a:lnTo>
                  <a:lnTo>
                    <a:pt x="534" y="37"/>
                  </a:lnTo>
                </a:path>
              </a:pathLst>
            </a:custGeom>
            <a:noFill/>
            <a:ln w="12700">
              <a:solidFill>
                <a:srgbClr val="A7A9AC"/>
              </a:solidFill>
              <a:prstDash val="lgDashDot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 sz="1200"/>
            </a:p>
          </p:txBody>
        </p:sp>
        <p:sp>
          <p:nvSpPr>
            <p:cNvPr id="70" name="Freeform 13889"/>
            <p:cNvSpPr>
              <a:spLocks/>
            </p:cNvSpPr>
            <p:nvPr/>
          </p:nvSpPr>
          <p:spPr bwMode="auto">
            <a:xfrm>
              <a:off x="5114" y="4179"/>
              <a:ext cx="535" cy="23"/>
            </a:xfrm>
            <a:custGeom>
              <a:avLst/>
              <a:gdLst>
                <a:gd name="T0" fmla="+- 0 5114 5114"/>
                <a:gd name="T1" fmla="*/ T0 w 535"/>
                <a:gd name="T2" fmla="+- 0 4202 4180"/>
                <a:gd name="T3" fmla="*/ 4202 h 23"/>
                <a:gd name="T4" fmla="+- 0 5246 5114"/>
                <a:gd name="T5" fmla="*/ T4 w 535"/>
                <a:gd name="T6" fmla="+- 0 4202 4180"/>
                <a:gd name="T7" fmla="*/ 4202 h 23"/>
                <a:gd name="T8" fmla="+- 0 5381 5114"/>
                <a:gd name="T9" fmla="*/ T8 w 535"/>
                <a:gd name="T10" fmla="+- 0 4187 4180"/>
                <a:gd name="T11" fmla="*/ 4187 h 23"/>
                <a:gd name="T12" fmla="+- 0 5513 5114"/>
                <a:gd name="T13" fmla="*/ T12 w 535"/>
                <a:gd name="T14" fmla="+- 0 4180 4180"/>
                <a:gd name="T15" fmla="*/ 4180 h 23"/>
                <a:gd name="T16" fmla="+- 0 5649 5114"/>
                <a:gd name="T17" fmla="*/ T16 w 535"/>
                <a:gd name="T18" fmla="+- 0 4187 4180"/>
                <a:gd name="T19" fmla="*/ 4187 h 2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535" h="23">
                  <a:moveTo>
                    <a:pt x="0" y="22"/>
                  </a:moveTo>
                  <a:lnTo>
                    <a:pt x="132" y="22"/>
                  </a:lnTo>
                  <a:lnTo>
                    <a:pt x="267" y="7"/>
                  </a:lnTo>
                  <a:lnTo>
                    <a:pt x="399" y="0"/>
                  </a:lnTo>
                  <a:lnTo>
                    <a:pt x="535" y="7"/>
                  </a:lnTo>
                </a:path>
              </a:pathLst>
            </a:custGeom>
            <a:noFill/>
            <a:ln w="12700">
              <a:solidFill>
                <a:srgbClr val="A7A9AC"/>
              </a:solidFill>
              <a:prstDash val="lgDashDot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 sz="1200"/>
            </a:p>
          </p:txBody>
        </p:sp>
        <p:sp>
          <p:nvSpPr>
            <p:cNvPr id="71" name="Freeform 13888"/>
            <p:cNvSpPr>
              <a:spLocks/>
            </p:cNvSpPr>
            <p:nvPr/>
          </p:nvSpPr>
          <p:spPr bwMode="auto">
            <a:xfrm>
              <a:off x="5648" y="4187"/>
              <a:ext cx="535" cy="120"/>
            </a:xfrm>
            <a:custGeom>
              <a:avLst/>
              <a:gdLst>
                <a:gd name="T0" fmla="+- 0 5649 5649"/>
                <a:gd name="T1" fmla="*/ T0 w 535"/>
                <a:gd name="T2" fmla="+- 0 4187 4187"/>
                <a:gd name="T3" fmla="*/ 4187 h 120"/>
                <a:gd name="T4" fmla="+- 0 5714 5649"/>
                <a:gd name="T5" fmla="*/ T4 w 535"/>
                <a:gd name="T6" fmla="+- 0 4195 4187"/>
                <a:gd name="T7" fmla="*/ 4195 h 120"/>
                <a:gd name="T8" fmla="+- 0 5780 5649"/>
                <a:gd name="T9" fmla="*/ T8 w 535"/>
                <a:gd name="T10" fmla="+- 0 4210 4187"/>
                <a:gd name="T11" fmla="*/ 4210 h 120"/>
                <a:gd name="T12" fmla="+- 0 5916 5649"/>
                <a:gd name="T13" fmla="*/ T12 w 535"/>
                <a:gd name="T14" fmla="+- 0 4247 4187"/>
                <a:gd name="T15" fmla="*/ 4247 h 120"/>
                <a:gd name="T16" fmla="+- 0 6047 5649"/>
                <a:gd name="T17" fmla="*/ T16 w 535"/>
                <a:gd name="T18" fmla="+- 0 4285 4187"/>
                <a:gd name="T19" fmla="*/ 4285 h 120"/>
                <a:gd name="T20" fmla="+- 0 6117 5649"/>
                <a:gd name="T21" fmla="*/ T20 w 535"/>
                <a:gd name="T22" fmla="+- 0 4300 4187"/>
                <a:gd name="T23" fmla="*/ 4300 h 120"/>
                <a:gd name="T24" fmla="+- 0 6183 5649"/>
                <a:gd name="T25" fmla="*/ T24 w 535"/>
                <a:gd name="T26" fmla="+- 0 4307 4187"/>
                <a:gd name="T27" fmla="*/ 4307 h 1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</a:cxnLst>
              <a:rect l="0" t="0" r="r" b="b"/>
              <a:pathLst>
                <a:path w="535" h="120">
                  <a:moveTo>
                    <a:pt x="0" y="0"/>
                  </a:moveTo>
                  <a:lnTo>
                    <a:pt x="65" y="8"/>
                  </a:lnTo>
                  <a:lnTo>
                    <a:pt x="131" y="23"/>
                  </a:lnTo>
                  <a:lnTo>
                    <a:pt x="267" y="60"/>
                  </a:lnTo>
                  <a:lnTo>
                    <a:pt x="398" y="98"/>
                  </a:lnTo>
                  <a:lnTo>
                    <a:pt x="468" y="113"/>
                  </a:lnTo>
                  <a:lnTo>
                    <a:pt x="534" y="120"/>
                  </a:lnTo>
                </a:path>
              </a:pathLst>
            </a:custGeom>
            <a:noFill/>
            <a:ln w="12700">
              <a:solidFill>
                <a:srgbClr val="A7A9AC"/>
              </a:solidFill>
              <a:prstDash val="lgDashDot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 sz="1200"/>
            </a:p>
          </p:txBody>
        </p:sp>
        <p:sp>
          <p:nvSpPr>
            <p:cNvPr id="72" name="Freeform 13887"/>
            <p:cNvSpPr>
              <a:spLocks/>
            </p:cNvSpPr>
            <p:nvPr/>
          </p:nvSpPr>
          <p:spPr bwMode="auto">
            <a:xfrm>
              <a:off x="6182" y="4307"/>
              <a:ext cx="535" cy="8"/>
            </a:xfrm>
            <a:custGeom>
              <a:avLst/>
              <a:gdLst>
                <a:gd name="T0" fmla="+- 0 6183 6183"/>
                <a:gd name="T1" fmla="*/ T0 w 535"/>
                <a:gd name="T2" fmla="+- 0 4307 4307"/>
                <a:gd name="T3" fmla="*/ 4307 h 8"/>
                <a:gd name="T4" fmla="+- 0 6314 6183"/>
                <a:gd name="T5" fmla="*/ T4 w 535"/>
                <a:gd name="T6" fmla="+- 0 4315 4307"/>
                <a:gd name="T7" fmla="*/ 4315 h 8"/>
                <a:gd name="T8" fmla="+- 0 6450 6183"/>
                <a:gd name="T9" fmla="*/ T8 w 535"/>
                <a:gd name="T10" fmla="+- 0 4315 4307"/>
                <a:gd name="T11" fmla="*/ 4315 h 8"/>
                <a:gd name="T12" fmla="+- 0 6581 6183"/>
                <a:gd name="T13" fmla="*/ T12 w 535"/>
                <a:gd name="T14" fmla="+- 0 4315 4307"/>
                <a:gd name="T15" fmla="*/ 4315 h 8"/>
                <a:gd name="T16" fmla="+- 0 6717 6183"/>
                <a:gd name="T17" fmla="*/ T16 w 535"/>
                <a:gd name="T18" fmla="+- 0 4315 4307"/>
                <a:gd name="T19" fmla="*/ 4315 h 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535" h="8">
                  <a:moveTo>
                    <a:pt x="0" y="0"/>
                  </a:moveTo>
                  <a:lnTo>
                    <a:pt x="131" y="8"/>
                  </a:lnTo>
                  <a:lnTo>
                    <a:pt x="267" y="8"/>
                  </a:lnTo>
                  <a:lnTo>
                    <a:pt x="398" y="8"/>
                  </a:lnTo>
                  <a:lnTo>
                    <a:pt x="534" y="8"/>
                  </a:lnTo>
                </a:path>
              </a:pathLst>
            </a:custGeom>
            <a:noFill/>
            <a:ln w="12700">
              <a:solidFill>
                <a:srgbClr val="A7A9AC"/>
              </a:solidFill>
              <a:prstDash val="lgDashDot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 sz="1200"/>
            </a:p>
          </p:txBody>
        </p:sp>
        <p:cxnSp>
          <p:nvCxnSpPr>
            <p:cNvPr id="73" name="Line 13886"/>
            <p:cNvCxnSpPr>
              <a:cxnSpLocks noChangeShapeType="1"/>
            </p:cNvCxnSpPr>
            <p:nvPr/>
          </p:nvCxnSpPr>
          <p:spPr bwMode="auto">
            <a:xfrm>
              <a:off x="6717" y="3470"/>
              <a:ext cx="24" cy="0"/>
            </a:xfrm>
            <a:prstGeom prst="line">
              <a:avLst/>
            </a:prstGeom>
            <a:noFill/>
            <a:ln w="1270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4" name="Freeform 13885"/>
            <p:cNvSpPr>
              <a:spLocks/>
            </p:cNvSpPr>
            <p:nvPr/>
          </p:nvSpPr>
          <p:spPr bwMode="auto">
            <a:xfrm>
              <a:off x="300" y="3133"/>
              <a:ext cx="535" cy="180"/>
            </a:xfrm>
            <a:custGeom>
              <a:avLst/>
              <a:gdLst>
                <a:gd name="T0" fmla="+- 0 300 300"/>
                <a:gd name="T1" fmla="*/ T0 w 535"/>
                <a:gd name="T2" fmla="+- 0 3313 3133"/>
                <a:gd name="T3" fmla="*/ 3313 h 180"/>
                <a:gd name="T4" fmla="+- 0 432 300"/>
                <a:gd name="T5" fmla="*/ T4 w 535"/>
                <a:gd name="T6" fmla="+- 0 3260 3133"/>
                <a:gd name="T7" fmla="*/ 3260 h 180"/>
                <a:gd name="T8" fmla="+- 0 568 300"/>
                <a:gd name="T9" fmla="*/ T8 w 535"/>
                <a:gd name="T10" fmla="+- 0 3208 3133"/>
                <a:gd name="T11" fmla="*/ 3208 h 180"/>
                <a:gd name="T12" fmla="+- 0 699 300"/>
                <a:gd name="T13" fmla="*/ T12 w 535"/>
                <a:gd name="T14" fmla="+- 0 3163 3133"/>
                <a:gd name="T15" fmla="*/ 3163 h 180"/>
                <a:gd name="T16" fmla="+- 0 769 300"/>
                <a:gd name="T17" fmla="*/ T16 w 535"/>
                <a:gd name="T18" fmla="+- 0 3148 3133"/>
                <a:gd name="T19" fmla="*/ 3148 h 180"/>
                <a:gd name="T20" fmla="+- 0 835 300"/>
                <a:gd name="T21" fmla="*/ T20 w 535"/>
                <a:gd name="T22" fmla="+- 0 3133 3133"/>
                <a:gd name="T23" fmla="*/ 3133 h 18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</a:cxnLst>
              <a:rect l="0" t="0" r="r" b="b"/>
              <a:pathLst>
                <a:path w="535" h="180">
                  <a:moveTo>
                    <a:pt x="0" y="180"/>
                  </a:moveTo>
                  <a:lnTo>
                    <a:pt x="132" y="127"/>
                  </a:lnTo>
                  <a:lnTo>
                    <a:pt x="268" y="75"/>
                  </a:lnTo>
                  <a:lnTo>
                    <a:pt x="399" y="30"/>
                  </a:lnTo>
                  <a:lnTo>
                    <a:pt x="469" y="15"/>
                  </a:lnTo>
                  <a:lnTo>
                    <a:pt x="535" y="0"/>
                  </a:lnTo>
                </a:path>
              </a:pathLst>
            </a:custGeom>
            <a:noFill/>
            <a:ln w="8890">
              <a:solidFill>
                <a:srgbClr val="231F2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 sz="1200"/>
            </a:p>
          </p:txBody>
        </p:sp>
        <p:sp>
          <p:nvSpPr>
            <p:cNvPr id="75" name="Freeform 13884"/>
            <p:cNvSpPr>
              <a:spLocks/>
            </p:cNvSpPr>
            <p:nvPr/>
          </p:nvSpPr>
          <p:spPr bwMode="auto">
            <a:xfrm>
              <a:off x="834" y="3125"/>
              <a:ext cx="535" cy="45"/>
            </a:xfrm>
            <a:custGeom>
              <a:avLst/>
              <a:gdLst>
                <a:gd name="T0" fmla="+- 0 835 835"/>
                <a:gd name="T1" fmla="*/ T0 w 535"/>
                <a:gd name="T2" fmla="+- 0 3133 3126"/>
                <a:gd name="T3" fmla="*/ 3133 h 45"/>
                <a:gd name="T4" fmla="+- 0 900 835"/>
                <a:gd name="T5" fmla="*/ T4 w 535"/>
                <a:gd name="T6" fmla="+- 0 3126 3126"/>
                <a:gd name="T7" fmla="*/ 3126 h 45"/>
                <a:gd name="T8" fmla="+- 0 966 835"/>
                <a:gd name="T9" fmla="*/ T8 w 535"/>
                <a:gd name="T10" fmla="+- 0 3133 3126"/>
                <a:gd name="T11" fmla="*/ 3133 h 45"/>
                <a:gd name="T12" fmla="+- 0 1102 835"/>
                <a:gd name="T13" fmla="*/ T12 w 535"/>
                <a:gd name="T14" fmla="+- 0 3148 3126"/>
                <a:gd name="T15" fmla="*/ 3148 h 45"/>
                <a:gd name="T16" fmla="+- 0 1233 835"/>
                <a:gd name="T17" fmla="*/ T16 w 535"/>
                <a:gd name="T18" fmla="+- 0 3171 3126"/>
                <a:gd name="T19" fmla="*/ 3171 h 45"/>
                <a:gd name="T20" fmla="+- 0 1303 835"/>
                <a:gd name="T21" fmla="*/ T20 w 535"/>
                <a:gd name="T22" fmla="+- 0 3171 3126"/>
                <a:gd name="T23" fmla="*/ 3171 h 45"/>
                <a:gd name="T24" fmla="+- 0 1369 835"/>
                <a:gd name="T25" fmla="*/ T24 w 535"/>
                <a:gd name="T26" fmla="+- 0 3171 3126"/>
                <a:gd name="T27" fmla="*/ 3171 h 4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</a:cxnLst>
              <a:rect l="0" t="0" r="r" b="b"/>
              <a:pathLst>
                <a:path w="535" h="45">
                  <a:moveTo>
                    <a:pt x="0" y="7"/>
                  </a:moveTo>
                  <a:lnTo>
                    <a:pt x="65" y="0"/>
                  </a:lnTo>
                  <a:lnTo>
                    <a:pt x="131" y="7"/>
                  </a:lnTo>
                  <a:lnTo>
                    <a:pt x="267" y="22"/>
                  </a:lnTo>
                  <a:lnTo>
                    <a:pt x="398" y="45"/>
                  </a:lnTo>
                  <a:lnTo>
                    <a:pt x="468" y="45"/>
                  </a:lnTo>
                  <a:lnTo>
                    <a:pt x="534" y="45"/>
                  </a:lnTo>
                </a:path>
              </a:pathLst>
            </a:custGeom>
            <a:noFill/>
            <a:ln w="8890">
              <a:solidFill>
                <a:srgbClr val="231F2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 sz="1200"/>
            </a:p>
          </p:txBody>
        </p:sp>
        <p:sp>
          <p:nvSpPr>
            <p:cNvPr id="76" name="Freeform 13883"/>
            <p:cNvSpPr>
              <a:spLocks/>
            </p:cNvSpPr>
            <p:nvPr/>
          </p:nvSpPr>
          <p:spPr bwMode="auto">
            <a:xfrm>
              <a:off x="1369" y="3050"/>
              <a:ext cx="535" cy="120"/>
            </a:xfrm>
            <a:custGeom>
              <a:avLst/>
              <a:gdLst>
                <a:gd name="T0" fmla="+- 0 1369 1369"/>
                <a:gd name="T1" fmla="*/ T0 w 535"/>
                <a:gd name="T2" fmla="+- 0 3171 3051"/>
                <a:gd name="T3" fmla="*/ 3171 h 120"/>
                <a:gd name="T4" fmla="+- 0 1500 1369"/>
                <a:gd name="T5" fmla="*/ T4 w 535"/>
                <a:gd name="T6" fmla="+- 0 3156 3051"/>
                <a:gd name="T7" fmla="*/ 3156 h 120"/>
                <a:gd name="T8" fmla="+- 0 1636 1369"/>
                <a:gd name="T9" fmla="*/ T8 w 535"/>
                <a:gd name="T10" fmla="+- 0 3126 3051"/>
                <a:gd name="T11" fmla="*/ 3126 h 120"/>
                <a:gd name="T12" fmla="+- 0 1768 1369"/>
                <a:gd name="T13" fmla="*/ T12 w 535"/>
                <a:gd name="T14" fmla="+- 0 3088 3051"/>
                <a:gd name="T15" fmla="*/ 3088 h 120"/>
                <a:gd name="T16" fmla="+- 0 1903 1369"/>
                <a:gd name="T17" fmla="*/ T16 w 535"/>
                <a:gd name="T18" fmla="+- 0 3051 3051"/>
                <a:gd name="T19" fmla="*/ 3051 h 1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535" h="120">
                  <a:moveTo>
                    <a:pt x="0" y="120"/>
                  </a:moveTo>
                  <a:lnTo>
                    <a:pt x="131" y="105"/>
                  </a:lnTo>
                  <a:lnTo>
                    <a:pt x="267" y="75"/>
                  </a:lnTo>
                  <a:lnTo>
                    <a:pt x="399" y="37"/>
                  </a:lnTo>
                  <a:lnTo>
                    <a:pt x="534" y="0"/>
                  </a:lnTo>
                </a:path>
              </a:pathLst>
            </a:custGeom>
            <a:noFill/>
            <a:ln w="8890">
              <a:solidFill>
                <a:srgbClr val="231F2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 sz="1200"/>
            </a:p>
          </p:txBody>
        </p:sp>
        <p:sp>
          <p:nvSpPr>
            <p:cNvPr id="77" name="Freeform 13882"/>
            <p:cNvSpPr>
              <a:spLocks/>
            </p:cNvSpPr>
            <p:nvPr/>
          </p:nvSpPr>
          <p:spPr bwMode="auto">
            <a:xfrm>
              <a:off x="1903" y="2901"/>
              <a:ext cx="535" cy="150"/>
            </a:xfrm>
            <a:custGeom>
              <a:avLst/>
              <a:gdLst>
                <a:gd name="T0" fmla="+- 0 1903 1903"/>
                <a:gd name="T1" fmla="*/ T0 w 535"/>
                <a:gd name="T2" fmla="+- 0 3051 2901"/>
                <a:gd name="T3" fmla="*/ 3051 h 150"/>
                <a:gd name="T4" fmla="+- 0 2035 1903"/>
                <a:gd name="T5" fmla="*/ T4 w 535"/>
                <a:gd name="T6" fmla="+- 0 3013 2901"/>
                <a:gd name="T7" fmla="*/ 3013 h 150"/>
                <a:gd name="T8" fmla="+- 0 2171 1903"/>
                <a:gd name="T9" fmla="*/ T8 w 535"/>
                <a:gd name="T10" fmla="+- 0 2976 2901"/>
                <a:gd name="T11" fmla="*/ 2976 h 150"/>
                <a:gd name="T12" fmla="+- 0 2302 1903"/>
                <a:gd name="T13" fmla="*/ T12 w 535"/>
                <a:gd name="T14" fmla="+- 0 2931 2901"/>
                <a:gd name="T15" fmla="*/ 2931 h 150"/>
                <a:gd name="T16" fmla="+- 0 2438 1903"/>
                <a:gd name="T17" fmla="*/ T16 w 535"/>
                <a:gd name="T18" fmla="+- 0 2901 2901"/>
                <a:gd name="T19" fmla="*/ 2901 h 1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535" h="150">
                  <a:moveTo>
                    <a:pt x="0" y="150"/>
                  </a:moveTo>
                  <a:lnTo>
                    <a:pt x="132" y="112"/>
                  </a:lnTo>
                  <a:lnTo>
                    <a:pt x="268" y="75"/>
                  </a:lnTo>
                  <a:lnTo>
                    <a:pt x="399" y="30"/>
                  </a:lnTo>
                  <a:lnTo>
                    <a:pt x="535" y="0"/>
                  </a:lnTo>
                </a:path>
              </a:pathLst>
            </a:custGeom>
            <a:noFill/>
            <a:ln w="8890">
              <a:solidFill>
                <a:srgbClr val="231F2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 sz="1200"/>
            </a:p>
          </p:txBody>
        </p:sp>
        <p:sp>
          <p:nvSpPr>
            <p:cNvPr id="78" name="Freeform 13881"/>
            <p:cNvSpPr>
              <a:spLocks/>
            </p:cNvSpPr>
            <p:nvPr/>
          </p:nvSpPr>
          <p:spPr bwMode="auto">
            <a:xfrm>
              <a:off x="2437" y="2834"/>
              <a:ext cx="535" cy="68"/>
            </a:xfrm>
            <a:custGeom>
              <a:avLst/>
              <a:gdLst>
                <a:gd name="T0" fmla="+- 0 2438 2438"/>
                <a:gd name="T1" fmla="*/ T0 w 535"/>
                <a:gd name="T2" fmla="+- 0 2901 2834"/>
                <a:gd name="T3" fmla="*/ 2901 h 68"/>
                <a:gd name="T4" fmla="+- 0 2503 2438"/>
                <a:gd name="T5" fmla="*/ T4 w 535"/>
                <a:gd name="T6" fmla="+- 0 2894 2834"/>
                <a:gd name="T7" fmla="*/ 2894 h 68"/>
                <a:gd name="T8" fmla="+- 0 2569 2438"/>
                <a:gd name="T9" fmla="*/ T8 w 535"/>
                <a:gd name="T10" fmla="+- 0 2886 2834"/>
                <a:gd name="T11" fmla="*/ 2886 h 68"/>
                <a:gd name="T12" fmla="+- 0 2705 2438"/>
                <a:gd name="T13" fmla="*/ T12 w 535"/>
                <a:gd name="T14" fmla="+- 0 2879 2834"/>
                <a:gd name="T15" fmla="*/ 2879 h 68"/>
                <a:gd name="T16" fmla="+- 0 2771 2438"/>
                <a:gd name="T17" fmla="*/ T16 w 535"/>
                <a:gd name="T18" fmla="+- 0 2879 2834"/>
                <a:gd name="T19" fmla="*/ 2879 h 68"/>
                <a:gd name="T20" fmla="+- 0 2836 2438"/>
                <a:gd name="T21" fmla="*/ T20 w 535"/>
                <a:gd name="T22" fmla="+- 0 2871 2834"/>
                <a:gd name="T23" fmla="*/ 2871 h 68"/>
                <a:gd name="T24" fmla="+- 0 2907 2438"/>
                <a:gd name="T25" fmla="*/ T24 w 535"/>
                <a:gd name="T26" fmla="+- 0 2857 2834"/>
                <a:gd name="T27" fmla="*/ 2857 h 68"/>
                <a:gd name="T28" fmla="+- 0 2972 2438"/>
                <a:gd name="T29" fmla="*/ T28 w 535"/>
                <a:gd name="T30" fmla="+- 0 2834 2834"/>
                <a:gd name="T31" fmla="*/ 2834 h 6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535" h="68">
                  <a:moveTo>
                    <a:pt x="0" y="67"/>
                  </a:moveTo>
                  <a:lnTo>
                    <a:pt x="65" y="60"/>
                  </a:lnTo>
                  <a:lnTo>
                    <a:pt x="131" y="52"/>
                  </a:lnTo>
                  <a:lnTo>
                    <a:pt x="267" y="45"/>
                  </a:lnTo>
                  <a:lnTo>
                    <a:pt x="333" y="45"/>
                  </a:lnTo>
                  <a:lnTo>
                    <a:pt x="398" y="37"/>
                  </a:lnTo>
                  <a:lnTo>
                    <a:pt x="469" y="23"/>
                  </a:lnTo>
                  <a:lnTo>
                    <a:pt x="534" y="0"/>
                  </a:lnTo>
                </a:path>
              </a:pathLst>
            </a:custGeom>
            <a:noFill/>
            <a:ln w="8890">
              <a:solidFill>
                <a:srgbClr val="231F2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 sz="1200"/>
            </a:p>
          </p:txBody>
        </p:sp>
        <p:sp>
          <p:nvSpPr>
            <p:cNvPr id="79" name="Freeform 13880"/>
            <p:cNvSpPr>
              <a:spLocks/>
            </p:cNvSpPr>
            <p:nvPr/>
          </p:nvSpPr>
          <p:spPr bwMode="auto">
            <a:xfrm>
              <a:off x="2972" y="2460"/>
              <a:ext cx="540" cy="374"/>
            </a:xfrm>
            <a:custGeom>
              <a:avLst/>
              <a:gdLst>
                <a:gd name="T0" fmla="+- 0 2972 2972"/>
                <a:gd name="T1" fmla="*/ T0 w 540"/>
                <a:gd name="T2" fmla="+- 0 2834 2460"/>
                <a:gd name="T3" fmla="*/ 2834 h 374"/>
                <a:gd name="T4" fmla="+- 0 3038 2972"/>
                <a:gd name="T5" fmla="*/ T4 w 540"/>
                <a:gd name="T6" fmla="+- 0 2804 2460"/>
                <a:gd name="T7" fmla="*/ 2804 h 374"/>
                <a:gd name="T8" fmla="+- 0 3108 2972"/>
                <a:gd name="T9" fmla="*/ T8 w 540"/>
                <a:gd name="T10" fmla="+- 0 2759 2460"/>
                <a:gd name="T11" fmla="*/ 2759 h 374"/>
                <a:gd name="T12" fmla="+- 0 3174 2972"/>
                <a:gd name="T13" fmla="*/ T12 w 540"/>
                <a:gd name="T14" fmla="+- 0 2707 2460"/>
                <a:gd name="T15" fmla="*/ 2707 h 374"/>
                <a:gd name="T16" fmla="+- 0 3239 2972"/>
                <a:gd name="T17" fmla="*/ T16 w 540"/>
                <a:gd name="T18" fmla="+- 0 2655 2460"/>
                <a:gd name="T19" fmla="*/ 2655 h 374"/>
                <a:gd name="T20" fmla="+- 0 3375 2972"/>
                <a:gd name="T21" fmla="*/ T20 w 540"/>
                <a:gd name="T22" fmla="+- 0 2550 2460"/>
                <a:gd name="T23" fmla="*/ 2550 h 374"/>
                <a:gd name="T24" fmla="+- 0 3446 2972"/>
                <a:gd name="T25" fmla="*/ T24 w 540"/>
                <a:gd name="T26" fmla="+- 0 2498 2460"/>
                <a:gd name="T27" fmla="*/ 2498 h 374"/>
                <a:gd name="T28" fmla="+- 0 3511 2972"/>
                <a:gd name="T29" fmla="*/ T28 w 540"/>
                <a:gd name="T30" fmla="+- 0 2460 2460"/>
                <a:gd name="T31" fmla="*/ 2460 h 37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540" h="374">
                  <a:moveTo>
                    <a:pt x="0" y="374"/>
                  </a:moveTo>
                  <a:lnTo>
                    <a:pt x="66" y="344"/>
                  </a:lnTo>
                  <a:lnTo>
                    <a:pt x="136" y="299"/>
                  </a:lnTo>
                  <a:lnTo>
                    <a:pt x="202" y="247"/>
                  </a:lnTo>
                  <a:lnTo>
                    <a:pt x="267" y="195"/>
                  </a:lnTo>
                  <a:lnTo>
                    <a:pt x="403" y="90"/>
                  </a:lnTo>
                  <a:lnTo>
                    <a:pt x="474" y="38"/>
                  </a:lnTo>
                  <a:lnTo>
                    <a:pt x="539" y="0"/>
                  </a:lnTo>
                </a:path>
              </a:pathLst>
            </a:custGeom>
            <a:noFill/>
            <a:ln w="8890">
              <a:solidFill>
                <a:srgbClr val="231F2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 sz="1200"/>
            </a:p>
          </p:txBody>
        </p:sp>
        <p:sp>
          <p:nvSpPr>
            <p:cNvPr id="80" name="Freeform 13879"/>
            <p:cNvSpPr>
              <a:spLocks/>
            </p:cNvSpPr>
            <p:nvPr/>
          </p:nvSpPr>
          <p:spPr bwMode="auto">
            <a:xfrm>
              <a:off x="3511" y="2250"/>
              <a:ext cx="535" cy="210"/>
            </a:xfrm>
            <a:custGeom>
              <a:avLst/>
              <a:gdLst>
                <a:gd name="T0" fmla="+- 0 3511 3511"/>
                <a:gd name="T1" fmla="*/ T0 w 535"/>
                <a:gd name="T2" fmla="+- 0 2460 2251"/>
                <a:gd name="T3" fmla="*/ 2460 h 210"/>
                <a:gd name="T4" fmla="+- 0 3647 3511"/>
                <a:gd name="T5" fmla="*/ T4 w 535"/>
                <a:gd name="T6" fmla="+- 0 2393 2251"/>
                <a:gd name="T7" fmla="*/ 2393 h 210"/>
                <a:gd name="T8" fmla="+- 0 3778 3511"/>
                <a:gd name="T9" fmla="*/ T8 w 535"/>
                <a:gd name="T10" fmla="+- 0 2333 2251"/>
                <a:gd name="T11" fmla="*/ 2333 h 210"/>
                <a:gd name="T12" fmla="+- 0 3914 3511"/>
                <a:gd name="T13" fmla="*/ T12 w 535"/>
                <a:gd name="T14" fmla="+- 0 2288 2251"/>
                <a:gd name="T15" fmla="*/ 2288 h 210"/>
                <a:gd name="T16" fmla="+- 0 4046 3511"/>
                <a:gd name="T17" fmla="*/ T16 w 535"/>
                <a:gd name="T18" fmla="+- 0 2251 2251"/>
                <a:gd name="T19" fmla="*/ 2251 h 21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535" h="210">
                  <a:moveTo>
                    <a:pt x="0" y="209"/>
                  </a:moveTo>
                  <a:lnTo>
                    <a:pt x="136" y="142"/>
                  </a:lnTo>
                  <a:lnTo>
                    <a:pt x="267" y="82"/>
                  </a:lnTo>
                  <a:lnTo>
                    <a:pt x="403" y="37"/>
                  </a:lnTo>
                  <a:lnTo>
                    <a:pt x="535" y="0"/>
                  </a:lnTo>
                </a:path>
              </a:pathLst>
            </a:custGeom>
            <a:noFill/>
            <a:ln w="8890">
              <a:solidFill>
                <a:srgbClr val="231F2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 sz="1200"/>
            </a:p>
          </p:txBody>
        </p:sp>
        <p:sp>
          <p:nvSpPr>
            <p:cNvPr id="81" name="Freeform 13878"/>
            <p:cNvSpPr>
              <a:spLocks/>
            </p:cNvSpPr>
            <p:nvPr/>
          </p:nvSpPr>
          <p:spPr bwMode="auto">
            <a:xfrm>
              <a:off x="4045" y="2176"/>
              <a:ext cx="535" cy="75"/>
            </a:xfrm>
            <a:custGeom>
              <a:avLst/>
              <a:gdLst>
                <a:gd name="T0" fmla="+- 0 4046 4046"/>
                <a:gd name="T1" fmla="*/ T0 w 535"/>
                <a:gd name="T2" fmla="+- 0 2251 2176"/>
                <a:gd name="T3" fmla="*/ 2251 h 75"/>
                <a:gd name="T4" fmla="+- 0 4177 4046"/>
                <a:gd name="T5" fmla="*/ T4 w 535"/>
                <a:gd name="T6" fmla="+- 0 2221 2176"/>
                <a:gd name="T7" fmla="*/ 2221 h 75"/>
                <a:gd name="T8" fmla="+- 0 4313 4046"/>
                <a:gd name="T9" fmla="*/ T8 w 535"/>
                <a:gd name="T10" fmla="+- 0 2191 2176"/>
                <a:gd name="T11" fmla="*/ 2191 h 75"/>
                <a:gd name="T12" fmla="+- 0 4444 4046"/>
                <a:gd name="T13" fmla="*/ T12 w 535"/>
                <a:gd name="T14" fmla="+- 0 2176 2176"/>
                <a:gd name="T15" fmla="*/ 2176 h 75"/>
                <a:gd name="T16" fmla="+- 0 4580 4046"/>
                <a:gd name="T17" fmla="*/ T16 w 535"/>
                <a:gd name="T18" fmla="+- 0 2176 2176"/>
                <a:gd name="T19" fmla="*/ 2176 h 7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535" h="75">
                  <a:moveTo>
                    <a:pt x="0" y="75"/>
                  </a:moveTo>
                  <a:lnTo>
                    <a:pt x="131" y="45"/>
                  </a:lnTo>
                  <a:lnTo>
                    <a:pt x="267" y="15"/>
                  </a:lnTo>
                  <a:lnTo>
                    <a:pt x="398" y="0"/>
                  </a:lnTo>
                  <a:lnTo>
                    <a:pt x="534" y="0"/>
                  </a:lnTo>
                </a:path>
              </a:pathLst>
            </a:custGeom>
            <a:noFill/>
            <a:ln w="8890">
              <a:solidFill>
                <a:srgbClr val="231F2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 sz="1200"/>
            </a:p>
          </p:txBody>
        </p:sp>
        <p:sp>
          <p:nvSpPr>
            <p:cNvPr id="82" name="Freeform 13877"/>
            <p:cNvSpPr>
              <a:spLocks/>
            </p:cNvSpPr>
            <p:nvPr/>
          </p:nvSpPr>
          <p:spPr bwMode="auto">
            <a:xfrm>
              <a:off x="4579" y="2176"/>
              <a:ext cx="535" cy="172"/>
            </a:xfrm>
            <a:custGeom>
              <a:avLst/>
              <a:gdLst>
                <a:gd name="T0" fmla="+- 0 4580 4580"/>
                <a:gd name="T1" fmla="*/ T0 w 535"/>
                <a:gd name="T2" fmla="+- 0 2176 2176"/>
                <a:gd name="T3" fmla="*/ 2176 h 172"/>
                <a:gd name="T4" fmla="+- 0 4613 4580"/>
                <a:gd name="T5" fmla="*/ T4 w 535"/>
                <a:gd name="T6" fmla="+- 0 2184 2176"/>
                <a:gd name="T7" fmla="*/ 2184 h 172"/>
                <a:gd name="T8" fmla="+- 0 4646 4580"/>
                <a:gd name="T9" fmla="*/ T8 w 535"/>
                <a:gd name="T10" fmla="+- 0 2191 2176"/>
                <a:gd name="T11" fmla="*/ 2191 h 172"/>
                <a:gd name="T12" fmla="+- 0 4711 4580"/>
                <a:gd name="T13" fmla="*/ T12 w 535"/>
                <a:gd name="T14" fmla="+- 0 2221 2176"/>
                <a:gd name="T15" fmla="*/ 2221 h 172"/>
                <a:gd name="T16" fmla="+- 0 4781 4580"/>
                <a:gd name="T17" fmla="*/ T16 w 535"/>
                <a:gd name="T18" fmla="+- 0 2258 2176"/>
                <a:gd name="T19" fmla="*/ 2258 h 172"/>
                <a:gd name="T20" fmla="+- 0 4847 4580"/>
                <a:gd name="T21" fmla="*/ T20 w 535"/>
                <a:gd name="T22" fmla="+- 0 2296 2176"/>
                <a:gd name="T23" fmla="*/ 2296 h 172"/>
                <a:gd name="T24" fmla="+- 0 4913 4580"/>
                <a:gd name="T25" fmla="*/ T24 w 535"/>
                <a:gd name="T26" fmla="+- 0 2326 2176"/>
                <a:gd name="T27" fmla="*/ 2326 h 172"/>
                <a:gd name="T28" fmla="+- 0 4945 4580"/>
                <a:gd name="T29" fmla="*/ T28 w 535"/>
                <a:gd name="T30" fmla="+- 0 2341 2176"/>
                <a:gd name="T31" fmla="*/ 2341 h 172"/>
                <a:gd name="T32" fmla="+- 0 4978 4580"/>
                <a:gd name="T33" fmla="*/ T32 w 535"/>
                <a:gd name="T34" fmla="+- 0 2348 2176"/>
                <a:gd name="T35" fmla="*/ 2348 h 172"/>
                <a:gd name="T36" fmla="+- 0 5016 4580"/>
                <a:gd name="T37" fmla="*/ T36 w 535"/>
                <a:gd name="T38" fmla="+- 0 2348 2176"/>
                <a:gd name="T39" fmla="*/ 2348 h 172"/>
                <a:gd name="T40" fmla="+- 0 5049 4580"/>
                <a:gd name="T41" fmla="*/ T40 w 535"/>
                <a:gd name="T42" fmla="+- 0 2341 2176"/>
                <a:gd name="T43" fmla="*/ 2341 h 172"/>
                <a:gd name="T44" fmla="+- 0 5081 4580"/>
                <a:gd name="T45" fmla="*/ T44 w 535"/>
                <a:gd name="T46" fmla="+- 0 2326 2176"/>
                <a:gd name="T47" fmla="*/ 2326 h 172"/>
                <a:gd name="T48" fmla="+- 0 5114 4580"/>
                <a:gd name="T49" fmla="*/ T48 w 535"/>
                <a:gd name="T50" fmla="+- 0 2303 2176"/>
                <a:gd name="T51" fmla="*/ 2303 h 17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</a:cxnLst>
              <a:rect l="0" t="0" r="r" b="b"/>
              <a:pathLst>
                <a:path w="535" h="172">
                  <a:moveTo>
                    <a:pt x="0" y="0"/>
                  </a:moveTo>
                  <a:lnTo>
                    <a:pt x="33" y="8"/>
                  </a:lnTo>
                  <a:lnTo>
                    <a:pt x="66" y="15"/>
                  </a:lnTo>
                  <a:lnTo>
                    <a:pt x="131" y="45"/>
                  </a:lnTo>
                  <a:lnTo>
                    <a:pt x="201" y="82"/>
                  </a:lnTo>
                  <a:lnTo>
                    <a:pt x="267" y="120"/>
                  </a:lnTo>
                  <a:lnTo>
                    <a:pt x="333" y="150"/>
                  </a:lnTo>
                  <a:lnTo>
                    <a:pt x="365" y="165"/>
                  </a:lnTo>
                  <a:lnTo>
                    <a:pt x="398" y="172"/>
                  </a:lnTo>
                  <a:lnTo>
                    <a:pt x="436" y="172"/>
                  </a:lnTo>
                  <a:lnTo>
                    <a:pt x="469" y="165"/>
                  </a:lnTo>
                  <a:lnTo>
                    <a:pt x="501" y="150"/>
                  </a:lnTo>
                  <a:lnTo>
                    <a:pt x="534" y="127"/>
                  </a:lnTo>
                </a:path>
              </a:pathLst>
            </a:custGeom>
            <a:noFill/>
            <a:ln w="8890">
              <a:solidFill>
                <a:srgbClr val="231F2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 sz="1200"/>
            </a:p>
          </p:txBody>
        </p:sp>
        <p:sp>
          <p:nvSpPr>
            <p:cNvPr id="83" name="Freeform 13876"/>
            <p:cNvSpPr>
              <a:spLocks/>
            </p:cNvSpPr>
            <p:nvPr/>
          </p:nvSpPr>
          <p:spPr bwMode="auto">
            <a:xfrm>
              <a:off x="5114" y="1316"/>
              <a:ext cx="535" cy="987"/>
            </a:xfrm>
            <a:custGeom>
              <a:avLst/>
              <a:gdLst>
                <a:gd name="T0" fmla="+- 0 5114 5114"/>
                <a:gd name="T1" fmla="*/ T0 w 535"/>
                <a:gd name="T2" fmla="+- 0 2303 1316"/>
                <a:gd name="T3" fmla="*/ 2303 h 987"/>
                <a:gd name="T4" fmla="+- 0 5147 5114"/>
                <a:gd name="T5" fmla="*/ T4 w 535"/>
                <a:gd name="T6" fmla="+- 0 2266 1316"/>
                <a:gd name="T7" fmla="*/ 2266 h 987"/>
                <a:gd name="T8" fmla="+- 0 5180 5114"/>
                <a:gd name="T9" fmla="*/ T8 w 535"/>
                <a:gd name="T10" fmla="+- 0 2221 1316"/>
                <a:gd name="T11" fmla="*/ 2221 h 987"/>
                <a:gd name="T12" fmla="+- 0 5213 5114"/>
                <a:gd name="T13" fmla="*/ T12 w 535"/>
                <a:gd name="T14" fmla="+- 0 2161 1316"/>
                <a:gd name="T15" fmla="*/ 2161 h 987"/>
                <a:gd name="T16" fmla="+- 0 5246 5114"/>
                <a:gd name="T17" fmla="*/ T16 w 535"/>
                <a:gd name="T18" fmla="+- 0 2094 1316"/>
                <a:gd name="T19" fmla="*/ 2094 h 987"/>
                <a:gd name="T20" fmla="+- 0 5283 5114"/>
                <a:gd name="T21" fmla="*/ T20 w 535"/>
                <a:gd name="T22" fmla="+- 0 2019 1316"/>
                <a:gd name="T23" fmla="*/ 2019 h 987"/>
                <a:gd name="T24" fmla="+- 0 5316 5114"/>
                <a:gd name="T25" fmla="*/ T24 w 535"/>
                <a:gd name="T26" fmla="+- 0 1944 1316"/>
                <a:gd name="T27" fmla="*/ 1944 h 987"/>
                <a:gd name="T28" fmla="+- 0 5381 5114"/>
                <a:gd name="T29" fmla="*/ T28 w 535"/>
                <a:gd name="T30" fmla="+- 0 1780 1316"/>
                <a:gd name="T31" fmla="*/ 1780 h 987"/>
                <a:gd name="T32" fmla="+- 0 5447 5114"/>
                <a:gd name="T33" fmla="*/ T32 w 535"/>
                <a:gd name="T34" fmla="+- 0 1615 1316"/>
                <a:gd name="T35" fmla="*/ 1615 h 987"/>
                <a:gd name="T36" fmla="+- 0 5480 5114"/>
                <a:gd name="T37" fmla="*/ T36 w 535"/>
                <a:gd name="T38" fmla="+- 0 1541 1316"/>
                <a:gd name="T39" fmla="*/ 1541 h 987"/>
                <a:gd name="T40" fmla="+- 0 5513 5114"/>
                <a:gd name="T41" fmla="*/ T40 w 535"/>
                <a:gd name="T42" fmla="+- 0 1473 1316"/>
                <a:gd name="T43" fmla="*/ 1473 h 987"/>
                <a:gd name="T44" fmla="+- 0 5550 5114"/>
                <a:gd name="T45" fmla="*/ T44 w 535"/>
                <a:gd name="T46" fmla="+- 0 1413 1316"/>
                <a:gd name="T47" fmla="*/ 1413 h 987"/>
                <a:gd name="T48" fmla="+- 0 5583 5114"/>
                <a:gd name="T49" fmla="*/ T48 w 535"/>
                <a:gd name="T50" fmla="+- 0 1369 1316"/>
                <a:gd name="T51" fmla="*/ 1369 h 987"/>
                <a:gd name="T52" fmla="+- 0 5616 5114"/>
                <a:gd name="T53" fmla="*/ T52 w 535"/>
                <a:gd name="T54" fmla="+- 0 1339 1316"/>
                <a:gd name="T55" fmla="*/ 1339 h 987"/>
                <a:gd name="T56" fmla="+- 0 5649 5114"/>
                <a:gd name="T57" fmla="*/ T56 w 535"/>
                <a:gd name="T58" fmla="+- 0 1316 1316"/>
                <a:gd name="T59" fmla="*/ 1316 h 98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</a:cxnLst>
              <a:rect l="0" t="0" r="r" b="b"/>
              <a:pathLst>
                <a:path w="535" h="987">
                  <a:moveTo>
                    <a:pt x="0" y="987"/>
                  </a:moveTo>
                  <a:lnTo>
                    <a:pt x="33" y="950"/>
                  </a:lnTo>
                  <a:lnTo>
                    <a:pt x="66" y="905"/>
                  </a:lnTo>
                  <a:lnTo>
                    <a:pt x="99" y="845"/>
                  </a:lnTo>
                  <a:lnTo>
                    <a:pt x="132" y="778"/>
                  </a:lnTo>
                  <a:lnTo>
                    <a:pt x="169" y="703"/>
                  </a:lnTo>
                  <a:lnTo>
                    <a:pt x="202" y="628"/>
                  </a:lnTo>
                  <a:lnTo>
                    <a:pt x="267" y="464"/>
                  </a:lnTo>
                  <a:lnTo>
                    <a:pt x="333" y="299"/>
                  </a:lnTo>
                  <a:lnTo>
                    <a:pt x="366" y="225"/>
                  </a:lnTo>
                  <a:lnTo>
                    <a:pt x="399" y="157"/>
                  </a:lnTo>
                  <a:lnTo>
                    <a:pt x="436" y="97"/>
                  </a:lnTo>
                  <a:lnTo>
                    <a:pt x="469" y="53"/>
                  </a:lnTo>
                  <a:lnTo>
                    <a:pt x="502" y="23"/>
                  </a:lnTo>
                  <a:lnTo>
                    <a:pt x="535" y="0"/>
                  </a:lnTo>
                </a:path>
              </a:pathLst>
            </a:custGeom>
            <a:noFill/>
            <a:ln w="8890">
              <a:solidFill>
                <a:srgbClr val="231F2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 sz="1200"/>
            </a:p>
          </p:txBody>
        </p:sp>
        <p:sp>
          <p:nvSpPr>
            <p:cNvPr id="84" name="Freeform 13875"/>
            <p:cNvSpPr>
              <a:spLocks/>
            </p:cNvSpPr>
            <p:nvPr/>
          </p:nvSpPr>
          <p:spPr bwMode="auto">
            <a:xfrm>
              <a:off x="5648" y="1316"/>
              <a:ext cx="535" cy="636"/>
            </a:xfrm>
            <a:custGeom>
              <a:avLst/>
              <a:gdLst>
                <a:gd name="T0" fmla="+- 0 5649 5649"/>
                <a:gd name="T1" fmla="*/ T0 w 535"/>
                <a:gd name="T2" fmla="+- 0 1316 1316"/>
                <a:gd name="T3" fmla="*/ 1316 h 636"/>
                <a:gd name="T4" fmla="+- 0 5681 5649"/>
                <a:gd name="T5" fmla="*/ T4 w 535"/>
                <a:gd name="T6" fmla="+- 0 1316 1316"/>
                <a:gd name="T7" fmla="*/ 1316 h 636"/>
                <a:gd name="T8" fmla="+- 0 5714 5649"/>
                <a:gd name="T9" fmla="*/ T8 w 535"/>
                <a:gd name="T10" fmla="+- 0 1331 1316"/>
                <a:gd name="T11" fmla="*/ 1331 h 636"/>
                <a:gd name="T12" fmla="+- 0 5780 5649"/>
                <a:gd name="T13" fmla="*/ T12 w 535"/>
                <a:gd name="T14" fmla="+- 0 1391 1316"/>
                <a:gd name="T15" fmla="*/ 1391 h 636"/>
                <a:gd name="T16" fmla="+- 0 5817 5649"/>
                <a:gd name="T17" fmla="*/ T16 w 535"/>
                <a:gd name="T18" fmla="+- 0 1443 1316"/>
                <a:gd name="T19" fmla="*/ 1443 h 636"/>
                <a:gd name="T20" fmla="+- 0 5850 5649"/>
                <a:gd name="T21" fmla="*/ T20 w 535"/>
                <a:gd name="T22" fmla="+- 0 1496 1316"/>
                <a:gd name="T23" fmla="*/ 1496 h 636"/>
                <a:gd name="T24" fmla="+- 0 5916 5649"/>
                <a:gd name="T25" fmla="*/ T24 w 535"/>
                <a:gd name="T26" fmla="+- 0 1623 1316"/>
                <a:gd name="T27" fmla="*/ 1623 h 636"/>
                <a:gd name="T28" fmla="+- 0 5981 5649"/>
                <a:gd name="T29" fmla="*/ T28 w 535"/>
                <a:gd name="T30" fmla="+- 0 1742 1316"/>
                <a:gd name="T31" fmla="*/ 1742 h 636"/>
                <a:gd name="T32" fmla="+- 0 6014 5649"/>
                <a:gd name="T33" fmla="*/ T32 w 535"/>
                <a:gd name="T34" fmla="+- 0 1802 1316"/>
                <a:gd name="T35" fmla="*/ 1802 h 636"/>
                <a:gd name="T36" fmla="+- 0 6047 5649"/>
                <a:gd name="T37" fmla="*/ T36 w 535"/>
                <a:gd name="T38" fmla="+- 0 1855 1316"/>
                <a:gd name="T39" fmla="*/ 1855 h 636"/>
                <a:gd name="T40" fmla="+- 0 6117 5649"/>
                <a:gd name="T41" fmla="*/ T40 w 535"/>
                <a:gd name="T42" fmla="+- 0 1929 1316"/>
                <a:gd name="T43" fmla="*/ 1929 h 636"/>
                <a:gd name="T44" fmla="+- 0 6150 5649"/>
                <a:gd name="T45" fmla="*/ T44 w 535"/>
                <a:gd name="T46" fmla="+- 0 1944 1316"/>
                <a:gd name="T47" fmla="*/ 1944 h 636"/>
                <a:gd name="T48" fmla="+- 0 6183 5649"/>
                <a:gd name="T49" fmla="*/ T48 w 535"/>
                <a:gd name="T50" fmla="+- 0 1952 1316"/>
                <a:gd name="T51" fmla="*/ 1952 h 63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</a:cxnLst>
              <a:rect l="0" t="0" r="r" b="b"/>
              <a:pathLst>
                <a:path w="535" h="636">
                  <a:moveTo>
                    <a:pt x="0" y="0"/>
                  </a:moveTo>
                  <a:lnTo>
                    <a:pt x="32" y="0"/>
                  </a:lnTo>
                  <a:lnTo>
                    <a:pt x="65" y="15"/>
                  </a:lnTo>
                  <a:lnTo>
                    <a:pt x="131" y="75"/>
                  </a:lnTo>
                  <a:lnTo>
                    <a:pt x="168" y="127"/>
                  </a:lnTo>
                  <a:lnTo>
                    <a:pt x="201" y="180"/>
                  </a:lnTo>
                  <a:lnTo>
                    <a:pt x="267" y="307"/>
                  </a:lnTo>
                  <a:lnTo>
                    <a:pt x="332" y="426"/>
                  </a:lnTo>
                  <a:lnTo>
                    <a:pt x="365" y="486"/>
                  </a:lnTo>
                  <a:lnTo>
                    <a:pt x="398" y="539"/>
                  </a:lnTo>
                  <a:lnTo>
                    <a:pt x="468" y="613"/>
                  </a:lnTo>
                  <a:lnTo>
                    <a:pt x="501" y="628"/>
                  </a:lnTo>
                  <a:lnTo>
                    <a:pt x="534" y="636"/>
                  </a:lnTo>
                </a:path>
              </a:pathLst>
            </a:custGeom>
            <a:noFill/>
            <a:ln w="8890">
              <a:solidFill>
                <a:srgbClr val="231F2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 sz="1200"/>
            </a:p>
          </p:txBody>
        </p:sp>
        <p:sp>
          <p:nvSpPr>
            <p:cNvPr id="85" name="Freeform 13874"/>
            <p:cNvSpPr>
              <a:spLocks/>
            </p:cNvSpPr>
            <p:nvPr/>
          </p:nvSpPr>
          <p:spPr bwMode="auto">
            <a:xfrm>
              <a:off x="6182" y="1189"/>
              <a:ext cx="535" cy="763"/>
            </a:xfrm>
            <a:custGeom>
              <a:avLst/>
              <a:gdLst>
                <a:gd name="T0" fmla="+- 0 6183 6183"/>
                <a:gd name="T1" fmla="*/ T0 w 535"/>
                <a:gd name="T2" fmla="+- 0 1952 1189"/>
                <a:gd name="T3" fmla="*/ 1952 h 763"/>
                <a:gd name="T4" fmla="+- 0 6249 6183"/>
                <a:gd name="T5" fmla="*/ T4 w 535"/>
                <a:gd name="T6" fmla="+- 0 1922 1189"/>
                <a:gd name="T7" fmla="*/ 1922 h 763"/>
                <a:gd name="T8" fmla="+- 0 6314 6183"/>
                <a:gd name="T9" fmla="*/ T8 w 535"/>
                <a:gd name="T10" fmla="+- 0 1862 1189"/>
                <a:gd name="T11" fmla="*/ 1862 h 763"/>
                <a:gd name="T12" fmla="+- 0 6385 6183"/>
                <a:gd name="T13" fmla="*/ T12 w 535"/>
                <a:gd name="T14" fmla="+- 0 1765 1189"/>
                <a:gd name="T15" fmla="*/ 1765 h 763"/>
                <a:gd name="T16" fmla="+- 0 6450 6183"/>
                <a:gd name="T17" fmla="*/ T16 w 535"/>
                <a:gd name="T18" fmla="+- 0 1660 1189"/>
                <a:gd name="T19" fmla="*/ 1660 h 763"/>
                <a:gd name="T20" fmla="+- 0 6516 6183"/>
                <a:gd name="T21" fmla="*/ T20 w 535"/>
                <a:gd name="T22" fmla="+- 0 1533 1189"/>
                <a:gd name="T23" fmla="*/ 1533 h 763"/>
                <a:gd name="T24" fmla="+- 0 6581 6183"/>
                <a:gd name="T25" fmla="*/ T24 w 535"/>
                <a:gd name="T26" fmla="+- 0 1413 1189"/>
                <a:gd name="T27" fmla="*/ 1413 h 763"/>
                <a:gd name="T28" fmla="+- 0 6652 6183"/>
                <a:gd name="T29" fmla="*/ T28 w 535"/>
                <a:gd name="T30" fmla="+- 0 1294 1189"/>
                <a:gd name="T31" fmla="*/ 1294 h 763"/>
                <a:gd name="T32" fmla="+- 0 6717 6183"/>
                <a:gd name="T33" fmla="*/ T32 w 535"/>
                <a:gd name="T34" fmla="+- 0 1189 1189"/>
                <a:gd name="T35" fmla="*/ 1189 h 76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</a:cxnLst>
              <a:rect l="0" t="0" r="r" b="b"/>
              <a:pathLst>
                <a:path w="535" h="763">
                  <a:moveTo>
                    <a:pt x="0" y="763"/>
                  </a:moveTo>
                  <a:lnTo>
                    <a:pt x="66" y="733"/>
                  </a:lnTo>
                  <a:lnTo>
                    <a:pt x="131" y="673"/>
                  </a:lnTo>
                  <a:lnTo>
                    <a:pt x="202" y="576"/>
                  </a:lnTo>
                  <a:lnTo>
                    <a:pt x="267" y="471"/>
                  </a:lnTo>
                  <a:lnTo>
                    <a:pt x="333" y="344"/>
                  </a:lnTo>
                  <a:lnTo>
                    <a:pt x="398" y="224"/>
                  </a:lnTo>
                  <a:lnTo>
                    <a:pt x="469" y="105"/>
                  </a:lnTo>
                  <a:lnTo>
                    <a:pt x="534" y="0"/>
                  </a:lnTo>
                </a:path>
              </a:pathLst>
            </a:custGeom>
            <a:noFill/>
            <a:ln w="8890">
              <a:solidFill>
                <a:srgbClr val="231F2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 sz="1200"/>
            </a:p>
          </p:txBody>
        </p:sp>
        <p:sp>
          <p:nvSpPr>
            <p:cNvPr id="86" name="Text Box 13873"/>
            <p:cNvSpPr txBox="1">
              <a:spLocks noChangeArrowheads="1"/>
            </p:cNvSpPr>
            <p:nvPr/>
          </p:nvSpPr>
          <p:spPr bwMode="auto">
            <a:xfrm>
              <a:off x="73" y="49"/>
              <a:ext cx="180" cy="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indent="10160">
                <a:lnSpc>
                  <a:spcPct val="90000"/>
                </a:lnSpc>
                <a:spcBef>
                  <a:spcPts val="65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231F20"/>
                  </a:solidFill>
                  <a:effectLst/>
                  <a:latin typeface="Book Antiqua" panose="02040602050305030304" pitchFamily="18" charset="0"/>
                  <a:ea typeface="Book Antiqua" panose="02040602050305030304" pitchFamily="18" charset="0"/>
                  <a:cs typeface="Book Antiqua" panose="02040602050305030304" pitchFamily="18" charset="0"/>
                </a:rPr>
                <a:t>% 60</a:t>
              </a:r>
              <a:endParaRPr lang="hu-HU" sz="1200">
                <a:effectLst/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endParaRPr>
            </a:p>
          </p:txBody>
        </p:sp>
        <p:sp>
          <p:nvSpPr>
            <p:cNvPr id="87" name="Text Box 13872"/>
            <p:cNvSpPr txBox="1">
              <a:spLocks noChangeArrowheads="1"/>
            </p:cNvSpPr>
            <p:nvPr/>
          </p:nvSpPr>
          <p:spPr bwMode="auto">
            <a:xfrm>
              <a:off x="6787" y="49"/>
              <a:ext cx="180" cy="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indent="10160">
                <a:lnSpc>
                  <a:spcPct val="90000"/>
                </a:lnSpc>
                <a:spcBef>
                  <a:spcPts val="65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231F20"/>
                  </a:solidFill>
                  <a:effectLst/>
                  <a:latin typeface="Book Antiqua" panose="02040602050305030304" pitchFamily="18" charset="0"/>
                  <a:ea typeface="Book Antiqua" panose="02040602050305030304" pitchFamily="18" charset="0"/>
                  <a:cs typeface="Book Antiqua" panose="02040602050305030304" pitchFamily="18" charset="0"/>
                </a:rPr>
                <a:t>% 60</a:t>
              </a:r>
              <a:endParaRPr lang="hu-HU" sz="1200">
                <a:effectLst/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endParaRPr>
            </a:p>
          </p:txBody>
        </p:sp>
        <p:sp>
          <p:nvSpPr>
            <p:cNvPr id="88" name="Text Box 13871"/>
            <p:cNvSpPr txBox="1">
              <a:spLocks noChangeArrowheads="1"/>
            </p:cNvSpPr>
            <p:nvPr/>
          </p:nvSpPr>
          <p:spPr bwMode="auto">
            <a:xfrm>
              <a:off x="73" y="1010"/>
              <a:ext cx="180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>
                <a:lnSpc>
                  <a:spcPts val="965"/>
                </a:lnSpc>
                <a:spcAft>
                  <a:spcPts val="0"/>
                </a:spcAft>
              </a:pPr>
              <a:r>
                <a:rPr lang="en-US" sz="1200">
                  <a:solidFill>
                    <a:srgbClr val="231F20"/>
                  </a:solidFill>
                  <a:effectLst/>
                  <a:latin typeface="Book Antiqua" panose="02040602050305030304" pitchFamily="18" charset="0"/>
                  <a:ea typeface="Book Antiqua" panose="02040602050305030304" pitchFamily="18" charset="0"/>
                  <a:cs typeface="Book Antiqua" panose="02040602050305030304" pitchFamily="18" charset="0"/>
                </a:rPr>
                <a:t>50</a:t>
              </a:r>
              <a:endParaRPr lang="hu-HU" sz="1200">
                <a:effectLst/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endParaRPr>
            </a:p>
          </p:txBody>
        </p:sp>
        <p:sp>
          <p:nvSpPr>
            <p:cNvPr id="89" name="Text Box 13870"/>
            <p:cNvSpPr txBox="1">
              <a:spLocks noChangeArrowheads="1"/>
            </p:cNvSpPr>
            <p:nvPr/>
          </p:nvSpPr>
          <p:spPr bwMode="auto">
            <a:xfrm>
              <a:off x="6787" y="1010"/>
              <a:ext cx="180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>
                <a:lnSpc>
                  <a:spcPts val="965"/>
                </a:lnSpc>
                <a:spcAft>
                  <a:spcPts val="0"/>
                </a:spcAft>
              </a:pPr>
              <a:r>
                <a:rPr lang="en-US" sz="1200">
                  <a:solidFill>
                    <a:srgbClr val="231F20"/>
                  </a:solidFill>
                  <a:effectLst/>
                  <a:latin typeface="Book Antiqua" panose="02040602050305030304" pitchFamily="18" charset="0"/>
                  <a:ea typeface="Book Antiqua" panose="02040602050305030304" pitchFamily="18" charset="0"/>
                  <a:cs typeface="Book Antiqua" panose="02040602050305030304" pitchFamily="18" charset="0"/>
                </a:rPr>
                <a:t>50</a:t>
              </a:r>
              <a:endParaRPr lang="hu-HU" sz="1200">
                <a:effectLst/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endParaRPr>
            </a:p>
          </p:txBody>
        </p:sp>
        <p:sp>
          <p:nvSpPr>
            <p:cNvPr id="90" name="Text Box 13869"/>
            <p:cNvSpPr txBox="1">
              <a:spLocks noChangeArrowheads="1"/>
            </p:cNvSpPr>
            <p:nvPr/>
          </p:nvSpPr>
          <p:spPr bwMode="auto">
            <a:xfrm>
              <a:off x="73" y="1792"/>
              <a:ext cx="180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>
                <a:lnSpc>
                  <a:spcPts val="965"/>
                </a:lnSpc>
                <a:spcAft>
                  <a:spcPts val="0"/>
                </a:spcAft>
              </a:pPr>
              <a:r>
                <a:rPr lang="en-US" sz="1200">
                  <a:solidFill>
                    <a:srgbClr val="231F20"/>
                  </a:solidFill>
                  <a:effectLst/>
                  <a:latin typeface="Book Antiqua" panose="02040602050305030304" pitchFamily="18" charset="0"/>
                  <a:ea typeface="Book Antiqua" panose="02040602050305030304" pitchFamily="18" charset="0"/>
                  <a:cs typeface="Book Antiqua" panose="02040602050305030304" pitchFamily="18" charset="0"/>
                </a:rPr>
                <a:t>40</a:t>
              </a:r>
              <a:endParaRPr lang="hu-HU" sz="1200">
                <a:effectLst/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endParaRPr>
            </a:p>
          </p:txBody>
        </p:sp>
        <p:sp>
          <p:nvSpPr>
            <p:cNvPr id="91" name="Text Box 13868"/>
            <p:cNvSpPr txBox="1">
              <a:spLocks noChangeArrowheads="1"/>
            </p:cNvSpPr>
            <p:nvPr/>
          </p:nvSpPr>
          <p:spPr bwMode="auto">
            <a:xfrm>
              <a:off x="6787" y="1792"/>
              <a:ext cx="180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>
                <a:lnSpc>
                  <a:spcPts val="965"/>
                </a:lnSpc>
                <a:spcAft>
                  <a:spcPts val="0"/>
                </a:spcAft>
              </a:pPr>
              <a:r>
                <a:rPr lang="en-US" sz="1200">
                  <a:solidFill>
                    <a:srgbClr val="231F20"/>
                  </a:solidFill>
                  <a:effectLst/>
                  <a:latin typeface="Book Antiqua" panose="02040602050305030304" pitchFamily="18" charset="0"/>
                  <a:ea typeface="Book Antiqua" panose="02040602050305030304" pitchFamily="18" charset="0"/>
                  <a:cs typeface="Book Antiqua" panose="02040602050305030304" pitchFamily="18" charset="0"/>
                </a:rPr>
                <a:t>40</a:t>
              </a:r>
              <a:endParaRPr lang="hu-HU" sz="1200">
                <a:effectLst/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endParaRPr>
            </a:p>
          </p:txBody>
        </p:sp>
        <p:sp>
          <p:nvSpPr>
            <p:cNvPr id="92" name="Text Box 13867"/>
            <p:cNvSpPr txBox="1">
              <a:spLocks noChangeArrowheads="1"/>
            </p:cNvSpPr>
            <p:nvPr/>
          </p:nvSpPr>
          <p:spPr bwMode="auto">
            <a:xfrm>
              <a:off x="73" y="2574"/>
              <a:ext cx="180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>
                <a:lnSpc>
                  <a:spcPts val="965"/>
                </a:lnSpc>
                <a:spcAft>
                  <a:spcPts val="0"/>
                </a:spcAft>
              </a:pPr>
              <a:r>
                <a:rPr lang="en-US" sz="1200">
                  <a:solidFill>
                    <a:srgbClr val="231F20"/>
                  </a:solidFill>
                  <a:effectLst/>
                  <a:latin typeface="Book Antiqua" panose="02040602050305030304" pitchFamily="18" charset="0"/>
                  <a:ea typeface="Book Antiqua" panose="02040602050305030304" pitchFamily="18" charset="0"/>
                  <a:cs typeface="Book Antiqua" panose="02040602050305030304" pitchFamily="18" charset="0"/>
                </a:rPr>
                <a:t>30</a:t>
              </a:r>
              <a:endParaRPr lang="hu-HU" sz="1200">
                <a:effectLst/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endParaRPr>
            </a:p>
          </p:txBody>
        </p:sp>
        <p:sp>
          <p:nvSpPr>
            <p:cNvPr id="93" name="Text Box 13866"/>
            <p:cNvSpPr txBox="1">
              <a:spLocks noChangeArrowheads="1"/>
            </p:cNvSpPr>
            <p:nvPr/>
          </p:nvSpPr>
          <p:spPr bwMode="auto">
            <a:xfrm>
              <a:off x="6787" y="2574"/>
              <a:ext cx="180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>
                <a:lnSpc>
                  <a:spcPts val="965"/>
                </a:lnSpc>
                <a:spcAft>
                  <a:spcPts val="0"/>
                </a:spcAft>
              </a:pPr>
              <a:r>
                <a:rPr lang="en-US" sz="1200">
                  <a:solidFill>
                    <a:srgbClr val="231F20"/>
                  </a:solidFill>
                  <a:effectLst/>
                  <a:latin typeface="Book Antiqua" panose="02040602050305030304" pitchFamily="18" charset="0"/>
                  <a:ea typeface="Book Antiqua" panose="02040602050305030304" pitchFamily="18" charset="0"/>
                  <a:cs typeface="Book Antiqua" panose="02040602050305030304" pitchFamily="18" charset="0"/>
                </a:rPr>
                <a:t>30</a:t>
              </a:r>
              <a:endParaRPr lang="hu-HU" sz="1200">
                <a:effectLst/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endParaRPr>
            </a:p>
          </p:txBody>
        </p:sp>
        <p:sp>
          <p:nvSpPr>
            <p:cNvPr id="94" name="Text Box 13865"/>
            <p:cNvSpPr txBox="1">
              <a:spLocks noChangeArrowheads="1"/>
            </p:cNvSpPr>
            <p:nvPr/>
          </p:nvSpPr>
          <p:spPr bwMode="auto">
            <a:xfrm>
              <a:off x="73" y="3357"/>
              <a:ext cx="180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>
                <a:lnSpc>
                  <a:spcPts val="965"/>
                </a:lnSpc>
                <a:spcAft>
                  <a:spcPts val="0"/>
                </a:spcAft>
              </a:pPr>
              <a:r>
                <a:rPr lang="en-US" sz="1200">
                  <a:solidFill>
                    <a:srgbClr val="231F20"/>
                  </a:solidFill>
                  <a:effectLst/>
                  <a:latin typeface="Book Antiqua" panose="02040602050305030304" pitchFamily="18" charset="0"/>
                  <a:ea typeface="Book Antiqua" panose="02040602050305030304" pitchFamily="18" charset="0"/>
                  <a:cs typeface="Book Antiqua" panose="02040602050305030304" pitchFamily="18" charset="0"/>
                </a:rPr>
                <a:t>20</a:t>
              </a:r>
              <a:endParaRPr lang="hu-HU" sz="1200">
                <a:effectLst/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endParaRPr>
            </a:p>
          </p:txBody>
        </p:sp>
        <p:sp>
          <p:nvSpPr>
            <p:cNvPr id="95" name="Text Box 13864"/>
            <p:cNvSpPr txBox="1">
              <a:spLocks noChangeArrowheads="1"/>
            </p:cNvSpPr>
            <p:nvPr/>
          </p:nvSpPr>
          <p:spPr bwMode="auto">
            <a:xfrm>
              <a:off x="6787" y="3357"/>
              <a:ext cx="180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>
                <a:lnSpc>
                  <a:spcPts val="965"/>
                </a:lnSpc>
                <a:spcAft>
                  <a:spcPts val="0"/>
                </a:spcAft>
              </a:pPr>
              <a:r>
                <a:rPr lang="en-US" sz="1200">
                  <a:solidFill>
                    <a:srgbClr val="231F20"/>
                  </a:solidFill>
                  <a:effectLst/>
                  <a:latin typeface="Book Antiqua" panose="02040602050305030304" pitchFamily="18" charset="0"/>
                  <a:ea typeface="Book Antiqua" panose="02040602050305030304" pitchFamily="18" charset="0"/>
                  <a:cs typeface="Book Antiqua" panose="02040602050305030304" pitchFamily="18" charset="0"/>
                </a:rPr>
                <a:t>20</a:t>
              </a:r>
              <a:endParaRPr lang="hu-HU" sz="1200">
                <a:effectLst/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endParaRPr>
            </a:p>
          </p:txBody>
        </p:sp>
        <p:sp>
          <p:nvSpPr>
            <p:cNvPr id="96" name="Text Box 13863"/>
            <p:cNvSpPr txBox="1">
              <a:spLocks noChangeArrowheads="1"/>
            </p:cNvSpPr>
            <p:nvPr/>
          </p:nvSpPr>
          <p:spPr bwMode="auto">
            <a:xfrm>
              <a:off x="73" y="4139"/>
              <a:ext cx="1119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>
                <a:lnSpc>
                  <a:spcPts val="965"/>
                </a:lnSpc>
                <a:spcAft>
                  <a:spcPts val="0"/>
                </a:spcAft>
                <a:tabLst>
                  <a:tab pos="589915" algn="l"/>
                </a:tabLst>
              </a:pPr>
              <a:r>
                <a:rPr lang="en-US" sz="1200">
                  <a:solidFill>
                    <a:srgbClr val="231F20"/>
                  </a:solidFill>
                  <a:effectLst/>
                  <a:latin typeface="Book Antiqua" panose="02040602050305030304" pitchFamily="18" charset="0"/>
                  <a:ea typeface="Book Antiqua" panose="02040602050305030304" pitchFamily="18" charset="0"/>
                  <a:cs typeface="Book Antiqua" panose="02040602050305030304" pitchFamily="18" charset="0"/>
                </a:rPr>
                <a:t>10   </a:t>
              </a:r>
              <a:r>
                <a:rPr lang="en-US" sz="1200" spc="-50">
                  <a:solidFill>
                    <a:srgbClr val="231F20"/>
                  </a:solidFill>
                  <a:effectLst/>
                  <a:latin typeface="Book Antiqua" panose="02040602050305030304" pitchFamily="18" charset="0"/>
                  <a:ea typeface="Book Antiqua" panose="02040602050305030304" pitchFamily="18" charset="0"/>
                  <a:cs typeface="Book Antiqua" panose="02040602050305030304" pitchFamily="18" charset="0"/>
                </a:rPr>
                <a:t> </a:t>
              </a:r>
              <a:r>
                <a:rPr lang="en-US" sz="1200" u="dotted">
                  <a:solidFill>
                    <a:srgbClr val="231F20"/>
                  </a:solidFill>
                  <a:effectLst/>
                  <a:uFill>
                    <a:solidFill>
                      <a:srgbClr val="231F20"/>
                    </a:solidFill>
                  </a:uFill>
                  <a:latin typeface="Book Antiqua" panose="02040602050305030304" pitchFamily="18" charset="0"/>
                  <a:ea typeface="Book Antiqua" panose="02040602050305030304" pitchFamily="18" charset="0"/>
                  <a:cs typeface="Book Antiqua" panose="02040602050305030304" pitchFamily="18" charset="0"/>
                </a:rPr>
                <a:t> </a:t>
              </a:r>
              <a:r>
                <a:rPr lang="en-US" sz="1200" u="dotted" spc="15">
                  <a:solidFill>
                    <a:srgbClr val="231F20"/>
                  </a:solidFill>
                  <a:effectLst/>
                  <a:uFill>
                    <a:solidFill>
                      <a:srgbClr val="231F20"/>
                    </a:solidFill>
                  </a:uFill>
                  <a:latin typeface="Book Antiqua" panose="02040602050305030304" pitchFamily="18" charset="0"/>
                  <a:ea typeface="Book Antiqua" panose="02040602050305030304" pitchFamily="18" charset="0"/>
                  <a:cs typeface="Book Antiqua" panose="02040602050305030304" pitchFamily="18" charset="0"/>
                </a:rPr>
                <a:t> </a:t>
              </a:r>
              <a:r>
                <a:rPr lang="en-US" sz="1200">
                  <a:solidFill>
                    <a:srgbClr val="231F20"/>
                  </a:solidFill>
                  <a:effectLst/>
                  <a:latin typeface="Book Antiqua" panose="02040602050305030304" pitchFamily="18" charset="0"/>
                  <a:ea typeface="Book Antiqua" panose="02040602050305030304" pitchFamily="18" charset="0"/>
                  <a:cs typeface="Book Antiqua" panose="02040602050305030304" pitchFamily="18" charset="0"/>
                </a:rPr>
                <a:t> </a:t>
              </a:r>
              <a:r>
                <a:rPr lang="en-US" sz="1200" spc="15">
                  <a:solidFill>
                    <a:srgbClr val="231F20"/>
                  </a:solidFill>
                  <a:effectLst/>
                  <a:latin typeface="Book Antiqua" panose="02040602050305030304" pitchFamily="18" charset="0"/>
                  <a:ea typeface="Book Antiqua" panose="02040602050305030304" pitchFamily="18" charset="0"/>
                  <a:cs typeface="Book Antiqua" panose="02040602050305030304" pitchFamily="18" charset="0"/>
                </a:rPr>
                <a:t> </a:t>
              </a:r>
              <a:r>
                <a:rPr lang="en-US" sz="1200" u="heavy">
                  <a:solidFill>
                    <a:srgbClr val="231F20"/>
                  </a:solidFill>
                  <a:effectLst/>
                  <a:uFill>
                    <a:solidFill>
                      <a:srgbClr val="231F20"/>
                    </a:solidFill>
                  </a:uFill>
                  <a:latin typeface="Book Antiqua" panose="02040602050305030304" pitchFamily="18" charset="0"/>
                  <a:ea typeface="Book Antiqua" panose="02040602050305030304" pitchFamily="18" charset="0"/>
                  <a:cs typeface="Book Antiqua" panose="02040602050305030304" pitchFamily="18" charset="0"/>
                </a:rPr>
                <a:t> 	</a:t>
              </a:r>
              <a:r>
                <a:rPr lang="en-US" sz="1200">
                  <a:solidFill>
                    <a:srgbClr val="231F20"/>
                  </a:solidFill>
                  <a:effectLst/>
                  <a:latin typeface="Book Antiqua" panose="02040602050305030304" pitchFamily="18" charset="0"/>
                  <a:ea typeface="Book Antiqua" panose="02040602050305030304" pitchFamily="18" charset="0"/>
                  <a:cs typeface="Book Antiqua" panose="02040602050305030304" pitchFamily="18" charset="0"/>
                </a:rPr>
                <a:t> </a:t>
              </a:r>
              <a:r>
                <a:rPr lang="en-US" sz="1200" spc="15">
                  <a:solidFill>
                    <a:srgbClr val="231F20"/>
                  </a:solidFill>
                  <a:effectLst/>
                  <a:latin typeface="Book Antiqua" panose="02040602050305030304" pitchFamily="18" charset="0"/>
                  <a:ea typeface="Book Antiqua" panose="02040602050305030304" pitchFamily="18" charset="0"/>
                  <a:cs typeface="Book Antiqua" panose="02040602050305030304" pitchFamily="18" charset="0"/>
                </a:rPr>
                <a:t> </a:t>
              </a:r>
              <a:r>
                <a:rPr lang="en-US" sz="1200" u="dotted">
                  <a:solidFill>
                    <a:srgbClr val="231F20"/>
                  </a:solidFill>
                  <a:effectLst/>
                  <a:uFill>
                    <a:solidFill>
                      <a:srgbClr val="231F20"/>
                    </a:solidFill>
                  </a:uFill>
                  <a:latin typeface="Book Antiqua" panose="02040602050305030304" pitchFamily="18" charset="0"/>
                  <a:ea typeface="Book Antiqua" panose="02040602050305030304" pitchFamily="18" charset="0"/>
                  <a:cs typeface="Book Antiqua" panose="02040602050305030304" pitchFamily="18" charset="0"/>
                </a:rPr>
                <a:t> </a:t>
              </a:r>
              <a:r>
                <a:rPr lang="en-US" sz="1200" u="dotted" spc="15">
                  <a:solidFill>
                    <a:srgbClr val="231F20"/>
                  </a:solidFill>
                  <a:effectLst/>
                  <a:uFill>
                    <a:solidFill>
                      <a:srgbClr val="231F20"/>
                    </a:solidFill>
                  </a:uFill>
                  <a:latin typeface="Book Antiqua" panose="02040602050305030304" pitchFamily="18" charset="0"/>
                  <a:ea typeface="Book Antiqua" panose="02040602050305030304" pitchFamily="18" charset="0"/>
                  <a:cs typeface="Book Antiqua" panose="02040602050305030304" pitchFamily="18" charset="0"/>
                </a:rPr>
                <a:t> </a:t>
              </a:r>
              <a:endParaRPr lang="hu-HU" sz="1200">
                <a:effectLst/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endParaRPr>
            </a:p>
          </p:txBody>
        </p:sp>
        <p:sp>
          <p:nvSpPr>
            <p:cNvPr id="97" name="Text Box 13862"/>
            <p:cNvSpPr txBox="1">
              <a:spLocks noChangeArrowheads="1"/>
            </p:cNvSpPr>
            <p:nvPr/>
          </p:nvSpPr>
          <p:spPr bwMode="auto">
            <a:xfrm>
              <a:off x="6787" y="4139"/>
              <a:ext cx="180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>
                <a:lnSpc>
                  <a:spcPts val="965"/>
                </a:lnSpc>
                <a:spcAft>
                  <a:spcPts val="0"/>
                </a:spcAft>
              </a:pPr>
              <a:r>
                <a:rPr lang="en-US" sz="1200">
                  <a:solidFill>
                    <a:srgbClr val="231F20"/>
                  </a:solidFill>
                  <a:effectLst/>
                  <a:latin typeface="Book Antiqua" panose="02040602050305030304" pitchFamily="18" charset="0"/>
                  <a:ea typeface="Book Antiqua" panose="02040602050305030304" pitchFamily="18" charset="0"/>
                  <a:cs typeface="Book Antiqua" panose="02040602050305030304" pitchFamily="18" charset="0"/>
                </a:rPr>
                <a:t>10</a:t>
              </a:r>
              <a:endParaRPr lang="hu-HU" sz="1200">
                <a:effectLst/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endParaRPr>
            </a:p>
          </p:txBody>
        </p:sp>
        <p:sp>
          <p:nvSpPr>
            <p:cNvPr id="98" name="Text Box 13861"/>
            <p:cNvSpPr txBox="1">
              <a:spLocks noChangeArrowheads="1"/>
            </p:cNvSpPr>
            <p:nvPr/>
          </p:nvSpPr>
          <p:spPr bwMode="auto">
            <a:xfrm>
              <a:off x="142" y="4922"/>
              <a:ext cx="340" cy="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6350">
                <a:lnSpc>
                  <a:spcPts val="930"/>
                </a:lnSpc>
                <a:spcAft>
                  <a:spcPts val="0"/>
                </a:spcAft>
              </a:pPr>
              <a:r>
                <a:rPr lang="en-US" sz="1200">
                  <a:solidFill>
                    <a:srgbClr val="231F20"/>
                  </a:solidFill>
                  <a:effectLst/>
                  <a:latin typeface="Book Antiqua" panose="02040602050305030304" pitchFamily="18" charset="0"/>
                  <a:ea typeface="Book Antiqua" panose="02040602050305030304" pitchFamily="18" charset="0"/>
                  <a:cs typeface="Book Antiqua" panose="02040602050305030304" pitchFamily="18" charset="0"/>
                </a:rPr>
                <a:t>0</a:t>
              </a:r>
              <a:endParaRPr lang="hu-HU" sz="1200">
                <a:effectLst/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endParaRPr>
            </a:p>
            <a:p>
              <a:pPr>
                <a:lnSpc>
                  <a:spcPts val="965"/>
                </a:lnSpc>
                <a:spcAft>
                  <a:spcPts val="0"/>
                </a:spcAft>
              </a:pPr>
              <a:r>
                <a:rPr lang="en-US" sz="1200">
                  <a:solidFill>
                    <a:srgbClr val="231F20"/>
                  </a:solidFill>
                  <a:effectLst/>
                  <a:latin typeface="Book Antiqua" panose="02040602050305030304" pitchFamily="18" charset="0"/>
                  <a:ea typeface="Book Antiqua" panose="02040602050305030304" pitchFamily="18" charset="0"/>
                  <a:cs typeface="Book Antiqua" panose="02040602050305030304" pitchFamily="18" charset="0"/>
                </a:rPr>
                <a:t>1926</a:t>
              </a:r>
              <a:endParaRPr lang="hu-HU" sz="1200">
                <a:effectLst/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endParaRPr>
            </a:p>
          </p:txBody>
        </p:sp>
        <p:sp>
          <p:nvSpPr>
            <p:cNvPr id="99" name="Text Box 13860"/>
            <p:cNvSpPr txBox="1">
              <a:spLocks noChangeArrowheads="1"/>
            </p:cNvSpPr>
            <p:nvPr/>
          </p:nvSpPr>
          <p:spPr bwMode="auto">
            <a:xfrm>
              <a:off x="1212" y="5108"/>
              <a:ext cx="340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>
                <a:lnSpc>
                  <a:spcPts val="965"/>
                </a:lnSpc>
                <a:spcAft>
                  <a:spcPts val="0"/>
                </a:spcAft>
              </a:pPr>
              <a:r>
                <a:rPr lang="en-US" sz="1200">
                  <a:solidFill>
                    <a:srgbClr val="231F20"/>
                  </a:solidFill>
                  <a:effectLst/>
                  <a:latin typeface="Book Antiqua" panose="02040602050305030304" pitchFamily="18" charset="0"/>
                  <a:ea typeface="Book Antiqua" panose="02040602050305030304" pitchFamily="18" charset="0"/>
                  <a:cs typeface="Book Antiqua" panose="02040602050305030304" pitchFamily="18" charset="0"/>
                </a:rPr>
                <a:t>1928</a:t>
              </a:r>
              <a:endParaRPr lang="hu-HU" sz="1200">
                <a:effectLst/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endParaRPr>
            </a:p>
          </p:txBody>
        </p:sp>
        <p:sp>
          <p:nvSpPr>
            <p:cNvPr id="100" name="Text Box 13859"/>
            <p:cNvSpPr txBox="1">
              <a:spLocks noChangeArrowheads="1"/>
            </p:cNvSpPr>
            <p:nvPr/>
          </p:nvSpPr>
          <p:spPr bwMode="auto">
            <a:xfrm>
              <a:off x="2282" y="5108"/>
              <a:ext cx="340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>
                <a:lnSpc>
                  <a:spcPts val="965"/>
                </a:lnSpc>
                <a:spcAft>
                  <a:spcPts val="0"/>
                </a:spcAft>
              </a:pPr>
              <a:r>
                <a:rPr lang="en-US" sz="1200">
                  <a:solidFill>
                    <a:srgbClr val="231F20"/>
                  </a:solidFill>
                  <a:effectLst/>
                  <a:latin typeface="Book Antiqua" panose="02040602050305030304" pitchFamily="18" charset="0"/>
                  <a:ea typeface="Book Antiqua" panose="02040602050305030304" pitchFamily="18" charset="0"/>
                  <a:cs typeface="Book Antiqua" panose="02040602050305030304" pitchFamily="18" charset="0"/>
                </a:rPr>
                <a:t>1930</a:t>
              </a:r>
              <a:endParaRPr lang="hu-HU" sz="1200">
                <a:effectLst/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endParaRPr>
            </a:p>
          </p:txBody>
        </p:sp>
        <p:sp>
          <p:nvSpPr>
            <p:cNvPr id="101" name="Text Box 13858"/>
            <p:cNvSpPr txBox="1">
              <a:spLocks noChangeArrowheads="1"/>
            </p:cNvSpPr>
            <p:nvPr/>
          </p:nvSpPr>
          <p:spPr bwMode="auto">
            <a:xfrm>
              <a:off x="3351" y="5108"/>
              <a:ext cx="340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>
                <a:lnSpc>
                  <a:spcPts val="965"/>
                </a:lnSpc>
                <a:spcAft>
                  <a:spcPts val="0"/>
                </a:spcAft>
              </a:pPr>
              <a:r>
                <a:rPr lang="en-US" sz="1200">
                  <a:solidFill>
                    <a:srgbClr val="231F20"/>
                  </a:solidFill>
                  <a:effectLst/>
                  <a:latin typeface="Book Antiqua" panose="02040602050305030304" pitchFamily="18" charset="0"/>
                  <a:ea typeface="Book Antiqua" panose="02040602050305030304" pitchFamily="18" charset="0"/>
                  <a:cs typeface="Book Antiqua" panose="02040602050305030304" pitchFamily="18" charset="0"/>
                </a:rPr>
                <a:t>1932</a:t>
              </a:r>
              <a:endParaRPr lang="hu-HU" sz="1200">
                <a:effectLst/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endParaRPr>
            </a:p>
          </p:txBody>
        </p:sp>
        <p:sp>
          <p:nvSpPr>
            <p:cNvPr id="102" name="Text Box 13857"/>
            <p:cNvSpPr txBox="1">
              <a:spLocks noChangeArrowheads="1"/>
            </p:cNvSpPr>
            <p:nvPr/>
          </p:nvSpPr>
          <p:spPr bwMode="auto">
            <a:xfrm>
              <a:off x="4420" y="5108"/>
              <a:ext cx="340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>
                <a:lnSpc>
                  <a:spcPts val="965"/>
                </a:lnSpc>
                <a:spcAft>
                  <a:spcPts val="0"/>
                </a:spcAft>
              </a:pPr>
              <a:r>
                <a:rPr lang="en-US" sz="1200">
                  <a:solidFill>
                    <a:srgbClr val="231F20"/>
                  </a:solidFill>
                  <a:effectLst/>
                  <a:latin typeface="Book Antiqua" panose="02040602050305030304" pitchFamily="18" charset="0"/>
                  <a:ea typeface="Book Antiqua" panose="02040602050305030304" pitchFamily="18" charset="0"/>
                  <a:cs typeface="Book Antiqua" panose="02040602050305030304" pitchFamily="18" charset="0"/>
                </a:rPr>
                <a:t>1934</a:t>
              </a:r>
              <a:endParaRPr lang="hu-HU" sz="1200">
                <a:effectLst/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endParaRPr>
            </a:p>
          </p:txBody>
        </p:sp>
        <p:sp>
          <p:nvSpPr>
            <p:cNvPr id="103" name="Text Box 13856"/>
            <p:cNvSpPr txBox="1">
              <a:spLocks noChangeArrowheads="1"/>
            </p:cNvSpPr>
            <p:nvPr/>
          </p:nvSpPr>
          <p:spPr bwMode="auto">
            <a:xfrm>
              <a:off x="5490" y="5108"/>
              <a:ext cx="340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>
                <a:lnSpc>
                  <a:spcPts val="965"/>
                </a:lnSpc>
                <a:spcAft>
                  <a:spcPts val="0"/>
                </a:spcAft>
              </a:pPr>
              <a:r>
                <a:rPr lang="en-US" sz="1200">
                  <a:solidFill>
                    <a:srgbClr val="231F20"/>
                  </a:solidFill>
                  <a:effectLst/>
                  <a:latin typeface="Book Antiqua" panose="02040602050305030304" pitchFamily="18" charset="0"/>
                  <a:ea typeface="Book Antiqua" panose="02040602050305030304" pitchFamily="18" charset="0"/>
                  <a:cs typeface="Book Antiqua" panose="02040602050305030304" pitchFamily="18" charset="0"/>
                </a:rPr>
                <a:t>1936</a:t>
              </a:r>
              <a:endParaRPr lang="hu-HU" sz="1200">
                <a:effectLst/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endParaRPr>
            </a:p>
          </p:txBody>
        </p:sp>
        <p:sp>
          <p:nvSpPr>
            <p:cNvPr id="104" name="Text Box 13855"/>
            <p:cNvSpPr txBox="1">
              <a:spLocks noChangeArrowheads="1"/>
            </p:cNvSpPr>
            <p:nvPr/>
          </p:nvSpPr>
          <p:spPr bwMode="auto">
            <a:xfrm>
              <a:off x="6560" y="4922"/>
              <a:ext cx="408" cy="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R="11430" algn="r">
                <a:lnSpc>
                  <a:spcPts val="930"/>
                </a:lnSpc>
                <a:spcAft>
                  <a:spcPts val="0"/>
                </a:spcAft>
              </a:pPr>
              <a:r>
                <a:rPr lang="en-US" sz="1200">
                  <a:solidFill>
                    <a:srgbClr val="231F20"/>
                  </a:solidFill>
                  <a:effectLst/>
                  <a:latin typeface="Book Antiqua" panose="02040602050305030304" pitchFamily="18" charset="0"/>
                  <a:ea typeface="Book Antiqua" panose="02040602050305030304" pitchFamily="18" charset="0"/>
                  <a:cs typeface="Book Antiqua" panose="02040602050305030304" pitchFamily="18" charset="0"/>
                </a:rPr>
                <a:t>0</a:t>
              </a:r>
              <a:endParaRPr lang="hu-HU" sz="1200">
                <a:effectLst/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endParaRPr>
            </a:p>
            <a:p>
              <a:pPr marR="53975" algn="r">
                <a:lnSpc>
                  <a:spcPts val="965"/>
                </a:lnSpc>
                <a:spcAft>
                  <a:spcPts val="0"/>
                </a:spcAft>
              </a:pPr>
              <a:r>
                <a:rPr lang="en-US" sz="1200">
                  <a:solidFill>
                    <a:srgbClr val="231F20"/>
                  </a:solidFill>
                  <a:effectLst/>
                  <a:latin typeface="Book Antiqua" panose="02040602050305030304" pitchFamily="18" charset="0"/>
                  <a:ea typeface="Book Antiqua" panose="02040602050305030304" pitchFamily="18" charset="0"/>
                  <a:cs typeface="Book Antiqua" panose="02040602050305030304" pitchFamily="18" charset="0"/>
                </a:rPr>
                <a:t>1938</a:t>
              </a:r>
              <a:endParaRPr lang="hu-HU" sz="1200">
                <a:effectLst/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endParaRPr>
            </a:p>
          </p:txBody>
        </p:sp>
      </p:grpSp>
      <p:grpSp>
        <p:nvGrpSpPr>
          <p:cNvPr id="105" name="Group 13957"/>
          <p:cNvGrpSpPr>
            <a:grpSpLocks/>
          </p:cNvGrpSpPr>
          <p:nvPr/>
        </p:nvGrpSpPr>
        <p:grpSpPr bwMode="auto">
          <a:xfrm>
            <a:off x="467544" y="5320851"/>
            <a:ext cx="7992887" cy="840872"/>
            <a:chOff x="1648" y="5543"/>
            <a:chExt cx="7078" cy="953"/>
          </a:xfrm>
        </p:grpSpPr>
        <p:sp>
          <p:nvSpPr>
            <p:cNvPr id="106" name="Rectangle 13968"/>
            <p:cNvSpPr>
              <a:spLocks noChangeArrowheads="1"/>
            </p:cNvSpPr>
            <p:nvPr/>
          </p:nvSpPr>
          <p:spPr bwMode="auto">
            <a:xfrm>
              <a:off x="1705" y="5631"/>
              <a:ext cx="7021" cy="865"/>
            </a:xfrm>
            <a:prstGeom prst="rect">
              <a:avLst/>
            </a:prstGeom>
            <a:solidFill>
              <a:srgbClr val="A7A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 sz="1200"/>
            </a:p>
          </p:txBody>
        </p:sp>
        <p:sp>
          <p:nvSpPr>
            <p:cNvPr id="107" name="Rectangle 13967"/>
            <p:cNvSpPr>
              <a:spLocks noChangeArrowheads="1"/>
            </p:cNvSpPr>
            <p:nvPr/>
          </p:nvSpPr>
          <p:spPr bwMode="auto">
            <a:xfrm>
              <a:off x="1648" y="5543"/>
              <a:ext cx="7030" cy="88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 sz="1200"/>
            </a:p>
          </p:txBody>
        </p:sp>
        <p:sp>
          <p:nvSpPr>
            <p:cNvPr id="108" name="Rectangle 13966"/>
            <p:cNvSpPr>
              <a:spLocks noChangeArrowheads="1"/>
            </p:cNvSpPr>
            <p:nvPr/>
          </p:nvSpPr>
          <p:spPr bwMode="auto">
            <a:xfrm>
              <a:off x="1648" y="5543"/>
              <a:ext cx="7030" cy="885"/>
            </a:xfrm>
            <a:prstGeom prst="rect">
              <a:avLst/>
            </a:prstGeom>
            <a:noFill/>
            <a:ln w="6350">
              <a:solidFill>
                <a:srgbClr val="231F2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 sz="1200"/>
            </a:p>
          </p:txBody>
        </p:sp>
        <p:cxnSp>
          <p:nvCxnSpPr>
            <p:cNvPr id="109" name="Line 13965"/>
            <p:cNvCxnSpPr>
              <a:cxnSpLocks noChangeShapeType="1"/>
            </p:cNvCxnSpPr>
            <p:nvPr/>
          </p:nvCxnSpPr>
          <p:spPr bwMode="auto">
            <a:xfrm>
              <a:off x="4302" y="6221"/>
              <a:ext cx="644" cy="0"/>
            </a:xfrm>
            <a:prstGeom prst="line">
              <a:avLst/>
            </a:prstGeom>
            <a:noFill/>
            <a:ln w="635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0" name="Line 13964"/>
            <p:cNvCxnSpPr>
              <a:cxnSpLocks noChangeShapeType="1"/>
            </p:cNvCxnSpPr>
            <p:nvPr/>
          </p:nvCxnSpPr>
          <p:spPr bwMode="auto">
            <a:xfrm>
              <a:off x="1858" y="6221"/>
              <a:ext cx="644" cy="0"/>
            </a:xfrm>
            <a:prstGeom prst="line">
              <a:avLst/>
            </a:prstGeom>
            <a:noFill/>
            <a:ln w="12700">
              <a:solidFill>
                <a:srgbClr val="A7A9AC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1" name="Line 13963"/>
            <p:cNvCxnSpPr>
              <a:cxnSpLocks noChangeShapeType="1"/>
            </p:cNvCxnSpPr>
            <p:nvPr/>
          </p:nvCxnSpPr>
          <p:spPr bwMode="auto">
            <a:xfrm>
              <a:off x="4302" y="5989"/>
              <a:ext cx="644" cy="0"/>
            </a:xfrm>
            <a:prstGeom prst="line">
              <a:avLst/>
            </a:prstGeom>
            <a:noFill/>
            <a:ln w="12700">
              <a:solidFill>
                <a:srgbClr val="231F2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" name="Line 13962"/>
            <p:cNvCxnSpPr>
              <a:cxnSpLocks noChangeShapeType="1"/>
            </p:cNvCxnSpPr>
            <p:nvPr/>
          </p:nvCxnSpPr>
          <p:spPr bwMode="auto">
            <a:xfrm>
              <a:off x="6220" y="5757"/>
              <a:ext cx="644" cy="0"/>
            </a:xfrm>
            <a:prstGeom prst="line">
              <a:avLst/>
            </a:prstGeom>
            <a:noFill/>
            <a:ln w="1270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" name="Line 13961"/>
            <p:cNvCxnSpPr>
              <a:cxnSpLocks noChangeShapeType="1"/>
            </p:cNvCxnSpPr>
            <p:nvPr/>
          </p:nvCxnSpPr>
          <p:spPr bwMode="auto">
            <a:xfrm>
              <a:off x="1858" y="5989"/>
              <a:ext cx="644" cy="0"/>
            </a:xfrm>
            <a:prstGeom prst="line">
              <a:avLst/>
            </a:prstGeom>
            <a:noFill/>
            <a:ln w="12700">
              <a:solidFill>
                <a:srgbClr val="A7A9AC"/>
              </a:solidFill>
              <a:prstDash val="lgDashDot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4" name="Text Box 13960"/>
            <p:cNvSpPr txBox="1">
              <a:spLocks noChangeArrowheads="1"/>
            </p:cNvSpPr>
            <p:nvPr/>
          </p:nvSpPr>
          <p:spPr bwMode="auto">
            <a:xfrm>
              <a:off x="1857" y="5646"/>
              <a:ext cx="2108" cy="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>
                <a:lnSpc>
                  <a:spcPts val="965"/>
                </a:lnSpc>
                <a:spcAft>
                  <a:spcPts val="0"/>
                </a:spcAft>
                <a:tabLst>
                  <a:tab pos="408305" algn="l"/>
                </a:tabLst>
              </a:pPr>
              <a:r>
                <a:rPr lang="en-US" sz="1200" u="dash">
                  <a:solidFill>
                    <a:srgbClr val="231F20"/>
                  </a:solidFill>
                  <a:effectLst/>
                  <a:uFill>
                    <a:solidFill>
                      <a:srgbClr val="231F20"/>
                    </a:solidFill>
                  </a:uFill>
                  <a:latin typeface="Book Antiqua" panose="02040602050305030304" pitchFamily="18" charset="0"/>
                  <a:ea typeface="Book Antiqua" panose="02040602050305030304" pitchFamily="18" charset="0"/>
                  <a:cs typeface="Book Antiqua" panose="02040602050305030304" pitchFamily="18" charset="0"/>
                </a:rPr>
                <a:t> 	</a:t>
              </a:r>
              <a:r>
                <a:rPr lang="en-US" sz="1200">
                  <a:solidFill>
                    <a:srgbClr val="231F20"/>
                  </a:solidFill>
                  <a:effectLst/>
                  <a:latin typeface="Book Antiqua" panose="02040602050305030304" pitchFamily="18" charset="0"/>
                  <a:ea typeface="Book Antiqua" panose="02040602050305030304" pitchFamily="18" charset="0"/>
                  <a:cs typeface="Book Antiqua" panose="02040602050305030304" pitchFamily="18" charset="0"/>
                </a:rPr>
                <a:t>  </a:t>
              </a:r>
              <a:r>
                <a:rPr lang="en-US" sz="1200" spc="-50">
                  <a:solidFill>
                    <a:srgbClr val="231F20"/>
                  </a:solidFill>
                  <a:effectLst/>
                  <a:latin typeface="Book Antiqua" panose="02040602050305030304" pitchFamily="18" charset="0"/>
                  <a:ea typeface="Book Antiqua" panose="02040602050305030304" pitchFamily="18" charset="0"/>
                  <a:cs typeface="Book Antiqua" panose="02040602050305030304" pitchFamily="18" charset="0"/>
                </a:rPr>
                <a:t> </a:t>
              </a:r>
              <a:r>
                <a:rPr lang="en-US" sz="1200">
                  <a:solidFill>
                    <a:srgbClr val="231F20"/>
                  </a:solidFill>
                  <a:effectLst/>
                  <a:latin typeface="Book Antiqua" panose="02040602050305030304" pitchFamily="18" charset="0"/>
                  <a:ea typeface="Book Antiqua" panose="02040602050305030304" pitchFamily="18" charset="0"/>
                  <a:cs typeface="Book Antiqua" panose="02040602050305030304" pitchFamily="18" charset="0"/>
                </a:rPr>
                <a:t>Egyesült Királyság</a:t>
              </a:r>
              <a:endParaRPr lang="hu-HU" sz="1200">
                <a:effectLst/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endParaRPr>
            </a:p>
            <a:p>
              <a:pPr>
                <a:spcBef>
                  <a:spcPts val="390"/>
                </a:spcBef>
                <a:spcAft>
                  <a:spcPts val="0"/>
                </a:spcAft>
                <a:tabLst>
                  <a:tab pos="478155" algn="l"/>
                </a:tabLst>
              </a:pPr>
              <a:r>
                <a:rPr lang="en-US" sz="1200">
                  <a:solidFill>
                    <a:srgbClr val="231F20"/>
                  </a:solidFill>
                  <a:effectLst/>
                  <a:latin typeface="Book Antiqua" panose="02040602050305030304" pitchFamily="18" charset="0"/>
                  <a:ea typeface="Book Antiqua" panose="02040602050305030304" pitchFamily="18" charset="0"/>
                  <a:cs typeface="Book Antiqua" panose="02040602050305030304" pitchFamily="18" charset="0"/>
                </a:rPr>
                <a:t> 	Észak-Amerika</a:t>
              </a:r>
              <a:endParaRPr lang="hu-HU" sz="1200">
                <a:effectLst/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endParaRPr>
            </a:p>
            <a:p>
              <a:pPr>
                <a:spcBef>
                  <a:spcPts val="70"/>
                </a:spcBef>
                <a:spcAft>
                  <a:spcPts val="0"/>
                </a:spcAft>
                <a:tabLst>
                  <a:tab pos="478155" algn="l"/>
                </a:tabLst>
              </a:pPr>
              <a:r>
                <a:rPr lang="en-US" sz="1200">
                  <a:solidFill>
                    <a:srgbClr val="231F20"/>
                  </a:solidFill>
                  <a:effectLst/>
                  <a:latin typeface="Book Antiqua" panose="02040602050305030304" pitchFamily="18" charset="0"/>
                  <a:ea typeface="Book Antiqua" panose="02040602050305030304" pitchFamily="18" charset="0"/>
                  <a:cs typeface="Book Antiqua" panose="02040602050305030304" pitchFamily="18" charset="0"/>
                </a:rPr>
                <a:t> 	Franciaország</a:t>
              </a:r>
              <a:endParaRPr lang="hu-HU" sz="1200">
                <a:effectLst/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endParaRPr>
            </a:p>
          </p:txBody>
        </p:sp>
        <p:sp>
          <p:nvSpPr>
            <p:cNvPr id="115" name="Text Box 13959"/>
            <p:cNvSpPr txBox="1">
              <a:spLocks noChangeArrowheads="1"/>
            </p:cNvSpPr>
            <p:nvPr/>
          </p:nvSpPr>
          <p:spPr bwMode="auto">
            <a:xfrm>
              <a:off x="4302" y="5646"/>
              <a:ext cx="1712" cy="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>
                <a:spcBef>
                  <a:spcPts val="150"/>
                </a:spcBef>
                <a:spcAft>
                  <a:spcPts val="0"/>
                </a:spcAft>
                <a:tabLst>
                  <a:tab pos="408305" algn="l"/>
                </a:tabLst>
              </a:pPr>
              <a:r>
                <a:rPr lang="en-US" sz="1200" u="dash" dirty="0">
                  <a:solidFill>
                    <a:srgbClr val="231F20"/>
                  </a:solidFill>
                  <a:effectLst/>
                  <a:uFill>
                    <a:solidFill>
                      <a:srgbClr val="231F20"/>
                    </a:solidFill>
                  </a:uFill>
                  <a:latin typeface="Book Antiqua" panose="02040602050305030304" pitchFamily="18" charset="0"/>
                  <a:ea typeface="Book Antiqua" panose="02040602050305030304" pitchFamily="18" charset="0"/>
                  <a:cs typeface="Book Antiqua" panose="02040602050305030304" pitchFamily="18" charset="0"/>
                </a:rPr>
                <a:t> 	</a:t>
              </a:r>
              <a:r>
                <a:rPr lang="en-US" sz="1200" dirty="0">
                  <a:solidFill>
                    <a:srgbClr val="231F20"/>
                  </a:solidFill>
                  <a:effectLst/>
                  <a:latin typeface="Book Antiqua" panose="02040602050305030304" pitchFamily="18" charset="0"/>
                  <a:ea typeface="Book Antiqua" panose="02040602050305030304" pitchFamily="18" charset="0"/>
                  <a:cs typeface="Book Antiqua" panose="02040602050305030304" pitchFamily="18" charset="0"/>
                </a:rPr>
                <a:t>  </a:t>
              </a:r>
              <a:r>
                <a:rPr lang="en-US" sz="1200" spc="-90" dirty="0">
                  <a:solidFill>
                    <a:srgbClr val="231F20"/>
                  </a:solidFill>
                  <a:effectLst/>
                  <a:latin typeface="Book Antiqua" panose="02040602050305030304" pitchFamily="18" charset="0"/>
                  <a:ea typeface="Book Antiqua" panose="02040602050305030304" pitchFamily="18" charset="0"/>
                  <a:cs typeface="Book Antiqua" panose="02040602050305030304" pitchFamily="18" charset="0"/>
                </a:rPr>
                <a:t> </a:t>
              </a:r>
              <a:r>
                <a:rPr lang="en-US" sz="1200" dirty="0" err="1">
                  <a:solidFill>
                    <a:srgbClr val="231F20"/>
                  </a:solidFill>
                  <a:effectLst/>
                  <a:latin typeface="Book Antiqua" panose="02040602050305030304" pitchFamily="18" charset="0"/>
                  <a:ea typeface="Book Antiqua" panose="02040602050305030304" pitchFamily="18" charset="0"/>
                  <a:cs typeface="Book Antiqua" panose="02040602050305030304" pitchFamily="18" charset="0"/>
                </a:rPr>
                <a:t>Japán</a:t>
              </a:r>
              <a:endParaRPr lang="hu-HU" sz="1200" dirty="0">
                <a:effectLst/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endParaRPr>
            </a:p>
            <a:p>
              <a:pPr>
                <a:spcBef>
                  <a:spcPts val="165"/>
                </a:spcBef>
                <a:spcAft>
                  <a:spcPts val="0"/>
                </a:spcAft>
                <a:tabLst>
                  <a:tab pos="472440" algn="l"/>
                </a:tabLst>
              </a:pPr>
              <a:r>
                <a:rPr lang="en-US" sz="1200" b="1" dirty="0">
                  <a:solidFill>
                    <a:srgbClr val="231F20"/>
                  </a:solidFill>
                  <a:effectLst/>
                  <a:latin typeface="Book Antiqua" panose="02040602050305030304" pitchFamily="18" charset="0"/>
                  <a:ea typeface="Book Antiqua" panose="02040602050305030304" pitchFamily="18" charset="0"/>
                  <a:cs typeface="Book Antiqua" panose="02040602050305030304" pitchFamily="18" charset="0"/>
                </a:rPr>
                <a:t> 	</a:t>
              </a:r>
              <a:r>
                <a:rPr lang="en-US" sz="1200" dirty="0" err="1">
                  <a:solidFill>
                    <a:srgbClr val="231F20"/>
                  </a:solidFill>
                  <a:effectLst/>
                  <a:latin typeface="Book Antiqua" panose="02040602050305030304" pitchFamily="18" charset="0"/>
                  <a:ea typeface="Book Antiqua" panose="02040602050305030304" pitchFamily="18" charset="0"/>
                  <a:cs typeface="Book Antiqua" panose="02040602050305030304" pitchFamily="18" charset="0"/>
                </a:rPr>
                <a:t>Németország</a:t>
              </a:r>
              <a:endParaRPr lang="hu-HU" sz="1200" dirty="0">
                <a:effectLst/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endParaRPr>
            </a:p>
            <a:p>
              <a:pPr marL="472440">
                <a:spcBef>
                  <a:spcPts val="110"/>
                </a:spcBef>
                <a:spcAft>
                  <a:spcPts val="0"/>
                </a:spcAft>
              </a:pPr>
              <a:r>
                <a:rPr lang="en-US" sz="1200" dirty="0" err="1">
                  <a:solidFill>
                    <a:srgbClr val="231F20"/>
                  </a:solidFill>
                  <a:effectLst/>
                  <a:latin typeface="Book Antiqua" panose="02040602050305030304" pitchFamily="18" charset="0"/>
                  <a:ea typeface="Book Antiqua" panose="02040602050305030304" pitchFamily="18" charset="0"/>
                  <a:cs typeface="Book Antiqua" panose="02040602050305030304" pitchFamily="18" charset="0"/>
                </a:rPr>
                <a:t>Olaszország</a:t>
              </a:r>
              <a:endParaRPr lang="hu-HU" sz="1200" dirty="0">
                <a:effectLst/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endParaRPr>
            </a:p>
          </p:txBody>
        </p:sp>
        <p:sp>
          <p:nvSpPr>
            <p:cNvPr id="116" name="Text Box 13958"/>
            <p:cNvSpPr txBox="1">
              <a:spLocks noChangeArrowheads="1"/>
            </p:cNvSpPr>
            <p:nvPr/>
          </p:nvSpPr>
          <p:spPr bwMode="auto">
            <a:xfrm>
              <a:off x="6974" y="5646"/>
              <a:ext cx="1458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>
                <a:lnSpc>
                  <a:spcPts val="965"/>
                </a:lnSpc>
                <a:spcAft>
                  <a:spcPts val="0"/>
                </a:spcAft>
              </a:pPr>
              <a:r>
                <a:rPr lang="en-US" sz="1200">
                  <a:solidFill>
                    <a:srgbClr val="231F20"/>
                  </a:solidFill>
                  <a:effectLst/>
                  <a:latin typeface="Book Antiqua" panose="02040602050305030304" pitchFamily="18" charset="0"/>
                  <a:ea typeface="Book Antiqua" panose="02040602050305030304" pitchFamily="18" charset="0"/>
                  <a:cs typeface="Book Antiqua" panose="02040602050305030304" pitchFamily="18" charset="0"/>
                </a:rPr>
                <a:t>Skandináv országok</a:t>
              </a:r>
              <a:endParaRPr lang="hu-HU" sz="1200">
                <a:effectLst/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endParaRPr>
            </a:p>
          </p:txBody>
        </p:sp>
      </p:grpSp>
      <p:sp>
        <p:nvSpPr>
          <p:cNvPr id="117" name="Szövegdoboz 116"/>
          <p:cNvSpPr txBox="1"/>
          <p:nvPr/>
        </p:nvSpPr>
        <p:spPr>
          <a:xfrm>
            <a:off x="583671" y="121299"/>
            <a:ext cx="8044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A központi költségvetés kiadásai a GDP százalékában, 1926–1938</a:t>
            </a:r>
          </a:p>
        </p:txBody>
      </p:sp>
    </p:spTree>
    <p:extLst>
      <p:ext uri="{BB962C8B-B14F-4D97-AF65-F5344CB8AC3E}">
        <p14:creationId xmlns:p14="http://schemas.microsoft.com/office/powerpoint/2010/main" val="1217701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4000" dirty="0" smtClean="0"/>
              <a:t>Eltérő magyarázatok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hu-HU" dirty="0" smtClean="0"/>
              <a:t>Keynes: A beruházások visszaesése …</a:t>
            </a:r>
          </a:p>
          <a:p>
            <a:r>
              <a:rPr lang="de-DE" dirty="0" smtClean="0"/>
              <a:t>Milton </a:t>
            </a:r>
            <a:r>
              <a:rPr lang="de-DE" dirty="0"/>
              <a:t>Friedman </a:t>
            </a:r>
            <a:r>
              <a:rPr lang="hu-HU" dirty="0" smtClean="0"/>
              <a:t>é</a:t>
            </a:r>
            <a:r>
              <a:rPr lang="de-DE" dirty="0" smtClean="0"/>
              <a:t>s </a:t>
            </a:r>
            <a:r>
              <a:rPr lang="de-DE" dirty="0"/>
              <a:t>Anna </a:t>
            </a:r>
            <a:r>
              <a:rPr lang="de-DE" dirty="0" smtClean="0"/>
              <a:t>Schwartz</a:t>
            </a:r>
            <a:r>
              <a:rPr lang="hu-HU" dirty="0" smtClean="0"/>
              <a:t>:</a:t>
            </a:r>
            <a:r>
              <a:rPr lang="de-DE" dirty="0" smtClean="0"/>
              <a:t> 1963-ban</a:t>
            </a:r>
            <a:r>
              <a:rPr lang="hu-HU" dirty="0" smtClean="0"/>
              <a:t> egyértelműen </a:t>
            </a:r>
            <a:r>
              <a:rPr lang="hu-HU" dirty="0"/>
              <a:t>a </a:t>
            </a:r>
            <a:r>
              <a:rPr lang="hu-HU" dirty="0" err="1"/>
              <a:t>FED-et</a:t>
            </a:r>
            <a:r>
              <a:rPr lang="hu-HU" dirty="0"/>
              <a:t> </a:t>
            </a:r>
            <a:r>
              <a:rPr lang="hu-HU" dirty="0" smtClean="0"/>
              <a:t>hibáztatta (Nem biztosította a bankok likviditását).</a:t>
            </a:r>
          </a:p>
          <a:p>
            <a:r>
              <a:rPr lang="hu-HU" dirty="0" smtClean="0"/>
              <a:t>Osztrák iskola: a válság </a:t>
            </a:r>
            <a:r>
              <a:rPr lang="hu-HU" dirty="0"/>
              <a:t>előtti </a:t>
            </a:r>
            <a:r>
              <a:rPr lang="hu-HU" dirty="0" smtClean="0"/>
              <a:t>hitelexpanzió </a:t>
            </a:r>
            <a:r>
              <a:rPr lang="hu-HU" dirty="0"/>
              <a:t>a </a:t>
            </a:r>
            <a:r>
              <a:rPr lang="hu-HU" dirty="0" smtClean="0"/>
              <a:t>recesszió </a:t>
            </a:r>
            <a:r>
              <a:rPr lang="hu-HU" dirty="0"/>
              <a:t>fő </a:t>
            </a:r>
            <a:r>
              <a:rPr lang="hu-HU" dirty="0" smtClean="0"/>
              <a:t>oka. </a:t>
            </a:r>
            <a:r>
              <a:rPr lang="hu-HU" dirty="0"/>
              <a:t>A </a:t>
            </a:r>
            <a:r>
              <a:rPr lang="hu-HU" dirty="0" smtClean="0"/>
              <a:t>visszaesés idején a </a:t>
            </a:r>
            <a:r>
              <a:rPr lang="hu-HU" dirty="0"/>
              <a:t>FED </a:t>
            </a:r>
            <a:r>
              <a:rPr lang="hu-HU" dirty="0" smtClean="0"/>
              <a:t>már tehetetlen volt (</a:t>
            </a:r>
            <a:r>
              <a:rPr lang="hu-HU" dirty="0" err="1" smtClean="0"/>
              <a:t>Rothbard</a:t>
            </a:r>
            <a:r>
              <a:rPr lang="hu-HU" dirty="0"/>
              <a:t>, 2000; </a:t>
            </a:r>
            <a:r>
              <a:rPr lang="hu-HU" dirty="0" err="1"/>
              <a:t>Mises</a:t>
            </a:r>
            <a:r>
              <a:rPr lang="hu-HU" dirty="0"/>
              <a:t> 2006</a:t>
            </a:r>
            <a:r>
              <a:rPr lang="hu-HU" dirty="0" smtClean="0"/>
              <a:t>).</a:t>
            </a:r>
          </a:p>
          <a:p>
            <a:r>
              <a:rPr lang="hu-HU" dirty="0" smtClean="0"/>
              <a:t>A ciklus a beruházások tánca, vagy a dolláré?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92428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672481" y="504361"/>
            <a:ext cx="7809120" cy="114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9267" rIns="0" bIns="0" anchor="ctr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hu-HU" altLang="hu-HU" sz="2903" b="1" dirty="0" smtClean="0">
                <a:solidFill>
                  <a:srgbClr val="000000"/>
                </a:solidFill>
              </a:rPr>
              <a:t>A nagy válság folyamata </a:t>
            </a:r>
            <a:endParaRPr lang="hu-HU" altLang="hu-HU" sz="2903" b="1" dirty="0">
              <a:solidFill>
                <a:srgbClr val="000000"/>
              </a:solidFill>
            </a:endParaRP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745921" y="1731241"/>
            <a:ext cx="7636320" cy="526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9267" rIns="0" bIns="0"/>
          <a:lstStyle>
            <a:lvl1pPr marL="414338" indent="-309563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4338" algn="l"/>
                <a:tab pos="862013" algn="l"/>
                <a:tab pos="1311275" algn="l"/>
                <a:tab pos="1760538" algn="l"/>
                <a:tab pos="2209800" algn="l"/>
                <a:tab pos="2659063" algn="l"/>
                <a:tab pos="3108325" algn="l"/>
                <a:tab pos="3557588" algn="l"/>
                <a:tab pos="4006850" algn="l"/>
                <a:tab pos="4456113" algn="l"/>
                <a:tab pos="4905375" algn="l"/>
                <a:tab pos="5354638" algn="l"/>
                <a:tab pos="5803900" algn="l"/>
                <a:tab pos="6253163" algn="l"/>
                <a:tab pos="6702425" algn="l"/>
                <a:tab pos="7151688" algn="l"/>
                <a:tab pos="7600950" algn="l"/>
                <a:tab pos="8050213" algn="l"/>
                <a:tab pos="8499475" algn="l"/>
                <a:tab pos="8948738" algn="l"/>
                <a:tab pos="9398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4338" algn="l"/>
                <a:tab pos="862013" algn="l"/>
                <a:tab pos="1311275" algn="l"/>
                <a:tab pos="1760538" algn="l"/>
                <a:tab pos="2209800" algn="l"/>
                <a:tab pos="2659063" algn="l"/>
                <a:tab pos="3108325" algn="l"/>
                <a:tab pos="3557588" algn="l"/>
                <a:tab pos="4006850" algn="l"/>
                <a:tab pos="4456113" algn="l"/>
                <a:tab pos="4905375" algn="l"/>
                <a:tab pos="5354638" algn="l"/>
                <a:tab pos="5803900" algn="l"/>
                <a:tab pos="6253163" algn="l"/>
                <a:tab pos="6702425" algn="l"/>
                <a:tab pos="7151688" algn="l"/>
                <a:tab pos="7600950" algn="l"/>
                <a:tab pos="8050213" algn="l"/>
                <a:tab pos="8499475" algn="l"/>
                <a:tab pos="8948738" algn="l"/>
                <a:tab pos="9398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4338" algn="l"/>
                <a:tab pos="862013" algn="l"/>
                <a:tab pos="1311275" algn="l"/>
                <a:tab pos="1760538" algn="l"/>
                <a:tab pos="2209800" algn="l"/>
                <a:tab pos="2659063" algn="l"/>
                <a:tab pos="3108325" algn="l"/>
                <a:tab pos="3557588" algn="l"/>
                <a:tab pos="4006850" algn="l"/>
                <a:tab pos="4456113" algn="l"/>
                <a:tab pos="4905375" algn="l"/>
                <a:tab pos="5354638" algn="l"/>
                <a:tab pos="5803900" algn="l"/>
                <a:tab pos="6253163" algn="l"/>
                <a:tab pos="6702425" algn="l"/>
                <a:tab pos="7151688" algn="l"/>
                <a:tab pos="7600950" algn="l"/>
                <a:tab pos="8050213" algn="l"/>
                <a:tab pos="8499475" algn="l"/>
                <a:tab pos="8948738" algn="l"/>
                <a:tab pos="9398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4338" algn="l"/>
                <a:tab pos="862013" algn="l"/>
                <a:tab pos="1311275" algn="l"/>
                <a:tab pos="1760538" algn="l"/>
                <a:tab pos="2209800" algn="l"/>
                <a:tab pos="2659063" algn="l"/>
                <a:tab pos="3108325" algn="l"/>
                <a:tab pos="3557588" algn="l"/>
                <a:tab pos="4006850" algn="l"/>
                <a:tab pos="4456113" algn="l"/>
                <a:tab pos="4905375" algn="l"/>
                <a:tab pos="5354638" algn="l"/>
                <a:tab pos="5803900" algn="l"/>
                <a:tab pos="6253163" algn="l"/>
                <a:tab pos="6702425" algn="l"/>
                <a:tab pos="7151688" algn="l"/>
                <a:tab pos="7600950" algn="l"/>
                <a:tab pos="8050213" algn="l"/>
                <a:tab pos="8499475" algn="l"/>
                <a:tab pos="8948738" algn="l"/>
                <a:tab pos="9398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4338" algn="l"/>
                <a:tab pos="862013" algn="l"/>
                <a:tab pos="1311275" algn="l"/>
                <a:tab pos="1760538" algn="l"/>
                <a:tab pos="2209800" algn="l"/>
                <a:tab pos="2659063" algn="l"/>
                <a:tab pos="3108325" algn="l"/>
                <a:tab pos="3557588" algn="l"/>
                <a:tab pos="4006850" algn="l"/>
                <a:tab pos="4456113" algn="l"/>
                <a:tab pos="4905375" algn="l"/>
                <a:tab pos="5354638" algn="l"/>
                <a:tab pos="5803900" algn="l"/>
                <a:tab pos="6253163" algn="l"/>
                <a:tab pos="6702425" algn="l"/>
                <a:tab pos="7151688" algn="l"/>
                <a:tab pos="7600950" algn="l"/>
                <a:tab pos="8050213" algn="l"/>
                <a:tab pos="8499475" algn="l"/>
                <a:tab pos="8948738" algn="l"/>
                <a:tab pos="9398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4338" algn="l"/>
                <a:tab pos="862013" algn="l"/>
                <a:tab pos="1311275" algn="l"/>
                <a:tab pos="1760538" algn="l"/>
                <a:tab pos="2209800" algn="l"/>
                <a:tab pos="2659063" algn="l"/>
                <a:tab pos="3108325" algn="l"/>
                <a:tab pos="3557588" algn="l"/>
                <a:tab pos="4006850" algn="l"/>
                <a:tab pos="4456113" algn="l"/>
                <a:tab pos="4905375" algn="l"/>
                <a:tab pos="5354638" algn="l"/>
                <a:tab pos="5803900" algn="l"/>
                <a:tab pos="6253163" algn="l"/>
                <a:tab pos="6702425" algn="l"/>
                <a:tab pos="7151688" algn="l"/>
                <a:tab pos="7600950" algn="l"/>
                <a:tab pos="8050213" algn="l"/>
                <a:tab pos="8499475" algn="l"/>
                <a:tab pos="8948738" algn="l"/>
                <a:tab pos="9398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4338" algn="l"/>
                <a:tab pos="862013" algn="l"/>
                <a:tab pos="1311275" algn="l"/>
                <a:tab pos="1760538" algn="l"/>
                <a:tab pos="2209800" algn="l"/>
                <a:tab pos="2659063" algn="l"/>
                <a:tab pos="3108325" algn="l"/>
                <a:tab pos="3557588" algn="l"/>
                <a:tab pos="4006850" algn="l"/>
                <a:tab pos="4456113" algn="l"/>
                <a:tab pos="4905375" algn="l"/>
                <a:tab pos="5354638" algn="l"/>
                <a:tab pos="5803900" algn="l"/>
                <a:tab pos="6253163" algn="l"/>
                <a:tab pos="6702425" algn="l"/>
                <a:tab pos="7151688" algn="l"/>
                <a:tab pos="7600950" algn="l"/>
                <a:tab pos="8050213" algn="l"/>
                <a:tab pos="8499475" algn="l"/>
                <a:tab pos="8948738" algn="l"/>
                <a:tab pos="9398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4338" algn="l"/>
                <a:tab pos="862013" algn="l"/>
                <a:tab pos="1311275" algn="l"/>
                <a:tab pos="1760538" algn="l"/>
                <a:tab pos="2209800" algn="l"/>
                <a:tab pos="2659063" algn="l"/>
                <a:tab pos="3108325" algn="l"/>
                <a:tab pos="3557588" algn="l"/>
                <a:tab pos="4006850" algn="l"/>
                <a:tab pos="4456113" algn="l"/>
                <a:tab pos="4905375" algn="l"/>
                <a:tab pos="5354638" algn="l"/>
                <a:tab pos="5803900" algn="l"/>
                <a:tab pos="6253163" algn="l"/>
                <a:tab pos="6702425" algn="l"/>
                <a:tab pos="7151688" algn="l"/>
                <a:tab pos="7600950" algn="l"/>
                <a:tab pos="8050213" algn="l"/>
                <a:tab pos="8499475" algn="l"/>
                <a:tab pos="8948738" algn="l"/>
                <a:tab pos="9398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4338" algn="l"/>
                <a:tab pos="862013" algn="l"/>
                <a:tab pos="1311275" algn="l"/>
                <a:tab pos="1760538" algn="l"/>
                <a:tab pos="2209800" algn="l"/>
                <a:tab pos="2659063" algn="l"/>
                <a:tab pos="3108325" algn="l"/>
                <a:tab pos="3557588" algn="l"/>
                <a:tab pos="4006850" algn="l"/>
                <a:tab pos="4456113" algn="l"/>
                <a:tab pos="4905375" algn="l"/>
                <a:tab pos="5354638" algn="l"/>
                <a:tab pos="5803900" algn="l"/>
                <a:tab pos="6253163" algn="l"/>
                <a:tab pos="6702425" algn="l"/>
                <a:tab pos="7151688" algn="l"/>
                <a:tab pos="7600950" algn="l"/>
                <a:tab pos="8050213" algn="l"/>
                <a:tab pos="8499475" algn="l"/>
                <a:tab pos="8948738" algn="l"/>
                <a:tab pos="9398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9pPr>
          </a:lstStyle>
          <a:p>
            <a:pPr eaLnBrk="1">
              <a:buClr>
                <a:srgbClr val="0E594D"/>
              </a:buClr>
              <a:buFont typeface="Wingdings" panose="05000000000000000000" pitchFamily="2" charset="2"/>
              <a:buChar char=""/>
            </a:pPr>
            <a:r>
              <a:rPr lang="hu-HU" altLang="hu-HU" sz="2177" b="1" dirty="0" smtClean="0">
                <a:solidFill>
                  <a:srgbClr val="000000"/>
                </a:solidFill>
              </a:rPr>
              <a:t>Előzmény: Spekuláció felerősödése, </a:t>
            </a:r>
            <a:r>
              <a:rPr lang="hu-HU" altLang="hu-HU" sz="2177" b="1" dirty="0" smtClean="0">
                <a:solidFill>
                  <a:srgbClr val="000000"/>
                </a:solidFill>
              </a:rPr>
              <a:t>óriási szárnyalás a válság </a:t>
            </a:r>
            <a:r>
              <a:rPr lang="hu-HU" altLang="hu-HU" sz="2177" b="1" dirty="0" smtClean="0">
                <a:solidFill>
                  <a:srgbClr val="000000"/>
                </a:solidFill>
              </a:rPr>
              <a:t>előtt</a:t>
            </a:r>
            <a:endParaRPr lang="hu-HU" altLang="hu-HU" sz="2177" b="1" dirty="0">
              <a:solidFill>
                <a:srgbClr val="000000"/>
              </a:solidFill>
            </a:endParaRPr>
          </a:p>
          <a:p>
            <a:pPr eaLnBrk="1">
              <a:buClrTx/>
              <a:buFontTx/>
              <a:buNone/>
            </a:pPr>
            <a:endParaRPr lang="hu-HU" altLang="hu-HU" sz="2177" b="1" dirty="0">
              <a:solidFill>
                <a:srgbClr val="000000"/>
              </a:solidFill>
            </a:endParaRPr>
          </a:p>
          <a:p>
            <a:pPr eaLnBrk="1">
              <a:buClr>
                <a:srgbClr val="0E594D"/>
              </a:buClr>
              <a:buFont typeface="Wingdings" panose="05000000000000000000" pitchFamily="2" charset="2"/>
              <a:buChar char=""/>
            </a:pPr>
            <a:r>
              <a:rPr lang="hu-HU" altLang="hu-HU" sz="2177" b="1" dirty="0" smtClean="0">
                <a:solidFill>
                  <a:srgbClr val="000000"/>
                </a:solidFill>
              </a:rPr>
              <a:t>Majd értékesítési </a:t>
            </a:r>
            <a:r>
              <a:rPr lang="hu-HU" altLang="hu-HU" sz="2177" b="1" dirty="0">
                <a:solidFill>
                  <a:srgbClr val="000000"/>
                </a:solidFill>
              </a:rPr>
              <a:t>gondok miatt részvényárfolyamok csökkenése. </a:t>
            </a:r>
          </a:p>
          <a:p>
            <a:pPr eaLnBrk="1">
              <a:buClrTx/>
              <a:buFontTx/>
              <a:buNone/>
            </a:pPr>
            <a:endParaRPr lang="hu-HU" altLang="hu-HU" sz="2177" b="1" dirty="0">
              <a:solidFill>
                <a:srgbClr val="000000"/>
              </a:solidFill>
            </a:endParaRPr>
          </a:p>
          <a:p>
            <a:pPr eaLnBrk="1">
              <a:buClr>
                <a:srgbClr val="0E594D"/>
              </a:buClr>
              <a:buFont typeface="Wingdings" panose="05000000000000000000" pitchFamily="2" charset="2"/>
              <a:buChar char=""/>
            </a:pPr>
            <a:r>
              <a:rPr lang="hu-HU" altLang="hu-HU" sz="2177" b="1" dirty="0">
                <a:solidFill>
                  <a:srgbClr val="000000"/>
                </a:solidFill>
              </a:rPr>
              <a:t>1929. október 24. New York-i tőzsde összeomlása (árfolyamesés, majd tőzsdekrach). </a:t>
            </a:r>
          </a:p>
          <a:p>
            <a:pPr eaLnBrk="1">
              <a:buClrTx/>
              <a:buFontTx/>
              <a:buNone/>
            </a:pPr>
            <a:endParaRPr lang="hu-HU" altLang="hu-HU" sz="2177" b="1" dirty="0">
              <a:solidFill>
                <a:srgbClr val="000000"/>
              </a:solidFill>
            </a:endParaRPr>
          </a:p>
          <a:p>
            <a:pPr eaLnBrk="1">
              <a:buClr>
                <a:srgbClr val="0E594D"/>
              </a:buClr>
              <a:buFont typeface="Wingdings" panose="05000000000000000000" pitchFamily="2" charset="2"/>
              <a:buChar char=""/>
            </a:pPr>
            <a:r>
              <a:rPr lang="hu-HU" altLang="hu-HU" sz="2177" b="1" dirty="0">
                <a:solidFill>
                  <a:srgbClr val="000000"/>
                </a:solidFill>
              </a:rPr>
              <a:t>Beruházások leállása, termelés csökkenése (ipari termelés 1932-re 30%-kal csökkent) munkanélküliség növekedése (Egyesült Államok 22%, Németország 33%). </a:t>
            </a:r>
          </a:p>
          <a:p>
            <a:pPr eaLnBrk="1">
              <a:buClrTx/>
              <a:buFontTx/>
              <a:buNone/>
            </a:pPr>
            <a:endParaRPr lang="hu-HU" altLang="hu-HU" sz="2177" b="1" dirty="0">
              <a:solidFill>
                <a:srgbClr val="000000"/>
              </a:solidFill>
            </a:endParaRPr>
          </a:p>
          <a:p>
            <a:pPr eaLnBrk="1">
              <a:buClrTx/>
              <a:buFontTx/>
              <a:buNone/>
            </a:pPr>
            <a:endParaRPr lang="hu-HU" altLang="hu-HU" sz="2177" b="1" dirty="0">
              <a:solidFill>
                <a:srgbClr val="000000"/>
              </a:solidFill>
            </a:endParaRPr>
          </a:p>
          <a:p>
            <a:pPr eaLnBrk="1">
              <a:buClrTx/>
              <a:buFontTx/>
              <a:buNone/>
            </a:pPr>
            <a:endParaRPr lang="hu-HU" altLang="hu-HU" sz="2177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6012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672481" y="504361"/>
            <a:ext cx="7809120" cy="114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9267" rIns="0" bIns="0" anchor="ctr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hu-HU" altLang="hu-HU" sz="2903" b="1" dirty="0">
                <a:solidFill>
                  <a:srgbClr val="000000"/>
                </a:solidFill>
              </a:rPr>
              <a:t>A nagy válság  </a:t>
            </a: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674820" y="1412776"/>
            <a:ext cx="7641595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9267" rIns="0" bIns="0"/>
          <a:lstStyle>
            <a:lvl1pPr marL="104775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4775" algn="l"/>
                <a:tab pos="552450" algn="l"/>
                <a:tab pos="1001713" algn="l"/>
                <a:tab pos="1450975" algn="l"/>
                <a:tab pos="1900238" algn="l"/>
                <a:tab pos="2349500" algn="l"/>
                <a:tab pos="2798763" algn="l"/>
                <a:tab pos="3248025" algn="l"/>
                <a:tab pos="3697288" algn="l"/>
                <a:tab pos="4146550" algn="l"/>
                <a:tab pos="4595813" algn="l"/>
                <a:tab pos="5045075" algn="l"/>
                <a:tab pos="5494338" algn="l"/>
                <a:tab pos="5943600" algn="l"/>
                <a:tab pos="6392863" algn="l"/>
                <a:tab pos="6842125" algn="l"/>
                <a:tab pos="7291388" algn="l"/>
                <a:tab pos="7740650" algn="l"/>
                <a:tab pos="8189913" algn="l"/>
                <a:tab pos="8639175" algn="l"/>
                <a:tab pos="9088438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4775" algn="l"/>
                <a:tab pos="552450" algn="l"/>
                <a:tab pos="1001713" algn="l"/>
                <a:tab pos="1450975" algn="l"/>
                <a:tab pos="1900238" algn="l"/>
                <a:tab pos="2349500" algn="l"/>
                <a:tab pos="2798763" algn="l"/>
                <a:tab pos="3248025" algn="l"/>
                <a:tab pos="3697288" algn="l"/>
                <a:tab pos="4146550" algn="l"/>
                <a:tab pos="4595813" algn="l"/>
                <a:tab pos="5045075" algn="l"/>
                <a:tab pos="5494338" algn="l"/>
                <a:tab pos="5943600" algn="l"/>
                <a:tab pos="6392863" algn="l"/>
                <a:tab pos="6842125" algn="l"/>
                <a:tab pos="7291388" algn="l"/>
                <a:tab pos="7740650" algn="l"/>
                <a:tab pos="8189913" algn="l"/>
                <a:tab pos="8639175" algn="l"/>
                <a:tab pos="9088438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4775" algn="l"/>
                <a:tab pos="552450" algn="l"/>
                <a:tab pos="1001713" algn="l"/>
                <a:tab pos="1450975" algn="l"/>
                <a:tab pos="1900238" algn="l"/>
                <a:tab pos="2349500" algn="l"/>
                <a:tab pos="2798763" algn="l"/>
                <a:tab pos="3248025" algn="l"/>
                <a:tab pos="3697288" algn="l"/>
                <a:tab pos="4146550" algn="l"/>
                <a:tab pos="4595813" algn="l"/>
                <a:tab pos="5045075" algn="l"/>
                <a:tab pos="5494338" algn="l"/>
                <a:tab pos="5943600" algn="l"/>
                <a:tab pos="6392863" algn="l"/>
                <a:tab pos="6842125" algn="l"/>
                <a:tab pos="7291388" algn="l"/>
                <a:tab pos="7740650" algn="l"/>
                <a:tab pos="8189913" algn="l"/>
                <a:tab pos="8639175" algn="l"/>
                <a:tab pos="9088438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4775" algn="l"/>
                <a:tab pos="552450" algn="l"/>
                <a:tab pos="1001713" algn="l"/>
                <a:tab pos="1450975" algn="l"/>
                <a:tab pos="1900238" algn="l"/>
                <a:tab pos="2349500" algn="l"/>
                <a:tab pos="2798763" algn="l"/>
                <a:tab pos="3248025" algn="l"/>
                <a:tab pos="3697288" algn="l"/>
                <a:tab pos="4146550" algn="l"/>
                <a:tab pos="4595813" algn="l"/>
                <a:tab pos="5045075" algn="l"/>
                <a:tab pos="5494338" algn="l"/>
                <a:tab pos="5943600" algn="l"/>
                <a:tab pos="6392863" algn="l"/>
                <a:tab pos="6842125" algn="l"/>
                <a:tab pos="7291388" algn="l"/>
                <a:tab pos="7740650" algn="l"/>
                <a:tab pos="8189913" algn="l"/>
                <a:tab pos="8639175" algn="l"/>
                <a:tab pos="9088438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4775" algn="l"/>
                <a:tab pos="552450" algn="l"/>
                <a:tab pos="1001713" algn="l"/>
                <a:tab pos="1450975" algn="l"/>
                <a:tab pos="1900238" algn="l"/>
                <a:tab pos="2349500" algn="l"/>
                <a:tab pos="2798763" algn="l"/>
                <a:tab pos="3248025" algn="l"/>
                <a:tab pos="3697288" algn="l"/>
                <a:tab pos="4146550" algn="l"/>
                <a:tab pos="4595813" algn="l"/>
                <a:tab pos="5045075" algn="l"/>
                <a:tab pos="5494338" algn="l"/>
                <a:tab pos="5943600" algn="l"/>
                <a:tab pos="6392863" algn="l"/>
                <a:tab pos="6842125" algn="l"/>
                <a:tab pos="7291388" algn="l"/>
                <a:tab pos="7740650" algn="l"/>
                <a:tab pos="8189913" algn="l"/>
                <a:tab pos="8639175" algn="l"/>
                <a:tab pos="9088438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4775" algn="l"/>
                <a:tab pos="552450" algn="l"/>
                <a:tab pos="1001713" algn="l"/>
                <a:tab pos="1450975" algn="l"/>
                <a:tab pos="1900238" algn="l"/>
                <a:tab pos="2349500" algn="l"/>
                <a:tab pos="2798763" algn="l"/>
                <a:tab pos="3248025" algn="l"/>
                <a:tab pos="3697288" algn="l"/>
                <a:tab pos="4146550" algn="l"/>
                <a:tab pos="4595813" algn="l"/>
                <a:tab pos="5045075" algn="l"/>
                <a:tab pos="5494338" algn="l"/>
                <a:tab pos="5943600" algn="l"/>
                <a:tab pos="6392863" algn="l"/>
                <a:tab pos="6842125" algn="l"/>
                <a:tab pos="7291388" algn="l"/>
                <a:tab pos="7740650" algn="l"/>
                <a:tab pos="8189913" algn="l"/>
                <a:tab pos="8639175" algn="l"/>
                <a:tab pos="9088438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4775" algn="l"/>
                <a:tab pos="552450" algn="l"/>
                <a:tab pos="1001713" algn="l"/>
                <a:tab pos="1450975" algn="l"/>
                <a:tab pos="1900238" algn="l"/>
                <a:tab pos="2349500" algn="l"/>
                <a:tab pos="2798763" algn="l"/>
                <a:tab pos="3248025" algn="l"/>
                <a:tab pos="3697288" algn="l"/>
                <a:tab pos="4146550" algn="l"/>
                <a:tab pos="4595813" algn="l"/>
                <a:tab pos="5045075" algn="l"/>
                <a:tab pos="5494338" algn="l"/>
                <a:tab pos="5943600" algn="l"/>
                <a:tab pos="6392863" algn="l"/>
                <a:tab pos="6842125" algn="l"/>
                <a:tab pos="7291388" algn="l"/>
                <a:tab pos="7740650" algn="l"/>
                <a:tab pos="8189913" algn="l"/>
                <a:tab pos="8639175" algn="l"/>
                <a:tab pos="9088438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4775" algn="l"/>
                <a:tab pos="552450" algn="l"/>
                <a:tab pos="1001713" algn="l"/>
                <a:tab pos="1450975" algn="l"/>
                <a:tab pos="1900238" algn="l"/>
                <a:tab pos="2349500" algn="l"/>
                <a:tab pos="2798763" algn="l"/>
                <a:tab pos="3248025" algn="l"/>
                <a:tab pos="3697288" algn="l"/>
                <a:tab pos="4146550" algn="l"/>
                <a:tab pos="4595813" algn="l"/>
                <a:tab pos="5045075" algn="l"/>
                <a:tab pos="5494338" algn="l"/>
                <a:tab pos="5943600" algn="l"/>
                <a:tab pos="6392863" algn="l"/>
                <a:tab pos="6842125" algn="l"/>
                <a:tab pos="7291388" algn="l"/>
                <a:tab pos="7740650" algn="l"/>
                <a:tab pos="8189913" algn="l"/>
                <a:tab pos="8639175" algn="l"/>
                <a:tab pos="9088438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4775" algn="l"/>
                <a:tab pos="552450" algn="l"/>
                <a:tab pos="1001713" algn="l"/>
                <a:tab pos="1450975" algn="l"/>
                <a:tab pos="1900238" algn="l"/>
                <a:tab pos="2349500" algn="l"/>
                <a:tab pos="2798763" algn="l"/>
                <a:tab pos="3248025" algn="l"/>
                <a:tab pos="3697288" algn="l"/>
                <a:tab pos="4146550" algn="l"/>
                <a:tab pos="4595813" algn="l"/>
                <a:tab pos="5045075" algn="l"/>
                <a:tab pos="5494338" algn="l"/>
                <a:tab pos="5943600" algn="l"/>
                <a:tab pos="6392863" algn="l"/>
                <a:tab pos="6842125" algn="l"/>
                <a:tab pos="7291388" algn="l"/>
                <a:tab pos="7740650" algn="l"/>
                <a:tab pos="8189913" algn="l"/>
                <a:tab pos="8639175" algn="l"/>
                <a:tab pos="9088438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9pPr>
          </a:lstStyle>
          <a:p>
            <a:pPr eaLnBrk="1">
              <a:buClrTx/>
              <a:buFontTx/>
              <a:buNone/>
            </a:pPr>
            <a:endParaRPr lang="hu-HU" altLang="hu-HU" sz="2177" b="1" dirty="0">
              <a:solidFill>
                <a:srgbClr val="000000"/>
              </a:solidFill>
            </a:endParaRPr>
          </a:p>
          <a:p>
            <a:pPr eaLnBrk="1">
              <a:buClr>
                <a:srgbClr val="0E594D"/>
              </a:buClr>
              <a:buFont typeface="Wingdings" panose="05000000000000000000" pitchFamily="2" charset="2"/>
              <a:buChar char=""/>
            </a:pPr>
            <a:r>
              <a:rPr lang="hu-HU" altLang="hu-HU" sz="2177" b="1" dirty="0" smtClean="0">
                <a:solidFill>
                  <a:srgbClr val="000000"/>
                </a:solidFill>
              </a:rPr>
              <a:t>Az USA-ból indul</a:t>
            </a:r>
          </a:p>
          <a:p>
            <a:pPr eaLnBrk="1">
              <a:buClr>
                <a:srgbClr val="0E594D"/>
              </a:buClr>
              <a:buFont typeface="Wingdings" panose="05000000000000000000" pitchFamily="2" charset="2"/>
              <a:buChar char=""/>
            </a:pPr>
            <a:r>
              <a:rPr lang="hu-HU" altLang="hu-HU" sz="2177" b="1" dirty="0" smtClean="0">
                <a:solidFill>
                  <a:srgbClr val="000000"/>
                </a:solidFill>
              </a:rPr>
              <a:t>Termelés </a:t>
            </a:r>
            <a:r>
              <a:rPr lang="hu-HU" altLang="hu-HU" sz="2177" b="1" dirty="0">
                <a:solidFill>
                  <a:srgbClr val="000000"/>
                </a:solidFill>
              </a:rPr>
              <a:t>és értékesítés nemzetközi jellege miatt a válság az egész világot érintette, de eltérő mértékben (Észak- és Dél-Amerikában az ipari termelés 50%-kal, Európában 35%-kal, Ázsiában csak 10%-kal csökkent).</a:t>
            </a:r>
          </a:p>
          <a:p>
            <a:pPr eaLnBrk="1">
              <a:buClrTx/>
              <a:buFontTx/>
              <a:buNone/>
            </a:pPr>
            <a:endParaRPr lang="hu-HU" altLang="hu-HU" sz="2177" b="1" dirty="0">
              <a:solidFill>
                <a:srgbClr val="000000"/>
              </a:solidFill>
            </a:endParaRPr>
          </a:p>
          <a:p>
            <a:pPr eaLnBrk="1">
              <a:buClr>
                <a:srgbClr val="0E594D"/>
              </a:buClr>
              <a:buFont typeface="Wingdings" panose="05000000000000000000" pitchFamily="2" charset="2"/>
              <a:buChar char=""/>
            </a:pPr>
            <a:r>
              <a:rPr lang="hu-HU" altLang="hu-HU" sz="2177" b="1" dirty="0">
                <a:solidFill>
                  <a:srgbClr val="000000"/>
                </a:solidFill>
              </a:rPr>
              <a:t>Amerikai import szűkítése: exportálók bevételeinek csökkenése. </a:t>
            </a:r>
          </a:p>
          <a:p>
            <a:pPr eaLnBrk="1">
              <a:buClrTx/>
              <a:buFontTx/>
              <a:buNone/>
            </a:pPr>
            <a:endParaRPr lang="hu-HU" altLang="hu-HU" sz="2177" b="1" dirty="0">
              <a:solidFill>
                <a:srgbClr val="000000"/>
              </a:solidFill>
            </a:endParaRPr>
          </a:p>
          <a:p>
            <a:pPr eaLnBrk="1">
              <a:buClr>
                <a:srgbClr val="0E594D"/>
              </a:buClr>
              <a:buFont typeface="Wingdings" panose="05000000000000000000" pitchFamily="2" charset="2"/>
              <a:buChar char=""/>
            </a:pPr>
            <a:r>
              <a:rPr lang="hu-HU" altLang="hu-HU" sz="2177" b="1" dirty="0">
                <a:solidFill>
                  <a:srgbClr val="000000"/>
                </a:solidFill>
              </a:rPr>
              <a:t>1930 és 1932 között: importvámok és mennyiségi korlátozások </a:t>
            </a:r>
            <a:r>
              <a:rPr lang="hu-HU" altLang="hu-HU" sz="2177" b="1" dirty="0" smtClean="0">
                <a:solidFill>
                  <a:srgbClr val="000000"/>
                </a:solidFill>
              </a:rPr>
              <a:t>bevezetése, majd leértékelési verseny (letérés az aranystandardról)</a:t>
            </a:r>
          </a:p>
          <a:p>
            <a:pPr eaLnBrk="1">
              <a:buClr>
                <a:srgbClr val="0E594D"/>
              </a:buClr>
              <a:buFont typeface="Wingdings" panose="05000000000000000000" pitchFamily="2" charset="2"/>
              <a:buChar char=""/>
            </a:pPr>
            <a:endParaRPr lang="hu-HU" altLang="hu-HU" sz="2177" b="1" dirty="0">
              <a:solidFill>
                <a:srgbClr val="000000"/>
              </a:solidFill>
            </a:endParaRPr>
          </a:p>
          <a:p>
            <a:pPr eaLnBrk="1">
              <a:buClr>
                <a:srgbClr val="0E594D"/>
              </a:buClr>
              <a:buFont typeface="Wingdings" panose="05000000000000000000" pitchFamily="2" charset="2"/>
              <a:buChar char=""/>
            </a:pPr>
            <a:r>
              <a:rPr lang="hu-HU" altLang="hu-HU" sz="2177" b="1" dirty="0" smtClean="0">
                <a:solidFill>
                  <a:srgbClr val="000000"/>
                </a:solidFill>
              </a:rPr>
              <a:t>Aranyra váltás megszüntetése az USA-ban is</a:t>
            </a:r>
            <a:endParaRPr lang="hu-HU" altLang="hu-HU" sz="2177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9774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/>
          <p:cNvSpPr txBox="1">
            <a:spLocks noChangeArrowheads="1"/>
          </p:cNvSpPr>
          <p:nvPr/>
        </p:nvSpPr>
        <p:spPr bwMode="auto">
          <a:xfrm>
            <a:off x="672481" y="504361"/>
            <a:ext cx="7809120" cy="114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9267" rIns="0" bIns="0" anchor="ctr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hu-HU" altLang="hu-HU" sz="2903" b="1" dirty="0">
                <a:solidFill>
                  <a:srgbClr val="000000"/>
                </a:solidFill>
              </a:rPr>
              <a:t>A nagy válság  </a:t>
            </a: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745921" y="1731240"/>
            <a:ext cx="7636320" cy="4544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9267" rIns="0" bIns="0"/>
          <a:lstStyle>
            <a:lvl1pPr marL="414338" indent="-309563">
              <a:tabLst>
                <a:tab pos="414338" algn="l"/>
                <a:tab pos="862013" algn="l"/>
                <a:tab pos="1311275" algn="l"/>
                <a:tab pos="1760538" algn="l"/>
                <a:tab pos="2209800" algn="l"/>
                <a:tab pos="2659063" algn="l"/>
                <a:tab pos="3108325" algn="l"/>
                <a:tab pos="3557588" algn="l"/>
                <a:tab pos="4006850" algn="l"/>
                <a:tab pos="4456113" algn="l"/>
                <a:tab pos="4905375" algn="l"/>
                <a:tab pos="5354638" algn="l"/>
                <a:tab pos="5803900" algn="l"/>
                <a:tab pos="6253163" algn="l"/>
                <a:tab pos="6702425" algn="l"/>
                <a:tab pos="7151688" algn="l"/>
                <a:tab pos="7600950" algn="l"/>
                <a:tab pos="8050213" algn="l"/>
                <a:tab pos="8499475" algn="l"/>
                <a:tab pos="8948738" algn="l"/>
                <a:tab pos="93980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1pPr>
            <a:lvl2pPr>
              <a:tabLst>
                <a:tab pos="414338" algn="l"/>
                <a:tab pos="862013" algn="l"/>
                <a:tab pos="1311275" algn="l"/>
                <a:tab pos="1760538" algn="l"/>
                <a:tab pos="2209800" algn="l"/>
                <a:tab pos="2659063" algn="l"/>
                <a:tab pos="3108325" algn="l"/>
                <a:tab pos="3557588" algn="l"/>
                <a:tab pos="4006850" algn="l"/>
                <a:tab pos="4456113" algn="l"/>
                <a:tab pos="4905375" algn="l"/>
                <a:tab pos="5354638" algn="l"/>
                <a:tab pos="5803900" algn="l"/>
                <a:tab pos="6253163" algn="l"/>
                <a:tab pos="6702425" algn="l"/>
                <a:tab pos="7151688" algn="l"/>
                <a:tab pos="7600950" algn="l"/>
                <a:tab pos="8050213" algn="l"/>
                <a:tab pos="8499475" algn="l"/>
                <a:tab pos="8948738" algn="l"/>
                <a:tab pos="93980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2pPr>
            <a:lvl3pPr>
              <a:tabLst>
                <a:tab pos="414338" algn="l"/>
                <a:tab pos="862013" algn="l"/>
                <a:tab pos="1311275" algn="l"/>
                <a:tab pos="1760538" algn="l"/>
                <a:tab pos="2209800" algn="l"/>
                <a:tab pos="2659063" algn="l"/>
                <a:tab pos="3108325" algn="l"/>
                <a:tab pos="3557588" algn="l"/>
                <a:tab pos="4006850" algn="l"/>
                <a:tab pos="4456113" algn="l"/>
                <a:tab pos="4905375" algn="l"/>
                <a:tab pos="5354638" algn="l"/>
                <a:tab pos="5803900" algn="l"/>
                <a:tab pos="6253163" algn="l"/>
                <a:tab pos="6702425" algn="l"/>
                <a:tab pos="7151688" algn="l"/>
                <a:tab pos="7600950" algn="l"/>
                <a:tab pos="8050213" algn="l"/>
                <a:tab pos="8499475" algn="l"/>
                <a:tab pos="8948738" algn="l"/>
                <a:tab pos="93980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3pPr>
            <a:lvl4pPr>
              <a:tabLst>
                <a:tab pos="414338" algn="l"/>
                <a:tab pos="862013" algn="l"/>
                <a:tab pos="1311275" algn="l"/>
                <a:tab pos="1760538" algn="l"/>
                <a:tab pos="2209800" algn="l"/>
                <a:tab pos="2659063" algn="l"/>
                <a:tab pos="3108325" algn="l"/>
                <a:tab pos="3557588" algn="l"/>
                <a:tab pos="4006850" algn="l"/>
                <a:tab pos="4456113" algn="l"/>
                <a:tab pos="4905375" algn="l"/>
                <a:tab pos="5354638" algn="l"/>
                <a:tab pos="5803900" algn="l"/>
                <a:tab pos="6253163" algn="l"/>
                <a:tab pos="6702425" algn="l"/>
                <a:tab pos="7151688" algn="l"/>
                <a:tab pos="7600950" algn="l"/>
                <a:tab pos="8050213" algn="l"/>
                <a:tab pos="8499475" algn="l"/>
                <a:tab pos="8948738" algn="l"/>
                <a:tab pos="93980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4pPr>
            <a:lvl5pPr>
              <a:tabLst>
                <a:tab pos="414338" algn="l"/>
                <a:tab pos="862013" algn="l"/>
                <a:tab pos="1311275" algn="l"/>
                <a:tab pos="1760538" algn="l"/>
                <a:tab pos="2209800" algn="l"/>
                <a:tab pos="2659063" algn="l"/>
                <a:tab pos="3108325" algn="l"/>
                <a:tab pos="3557588" algn="l"/>
                <a:tab pos="4006850" algn="l"/>
                <a:tab pos="4456113" algn="l"/>
                <a:tab pos="4905375" algn="l"/>
                <a:tab pos="5354638" algn="l"/>
                <a:tab pos="5803900" algn="l"/>
                <a:tab pos="6253163" algn="l"/>
                <a:tab pos="6702425" algn="l"/>
                <a:tab pos="7151688" algn="l"/>
                <a:tab pos="7600950" algn="l"/>
                <a:tab pos="8050213" algn="l"/>
                <a:tab pos="8499475" algn="l"/>
                <a:tab pos="8948738" algn="l"/>
                <a:tab pos="93980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4338" algn="l"/>
                <a:tab pos="862013" algn="l"/>
                <a:tab pos="1311275" algn="l"/>
                <a:tab pos="1760538" algn="l"/>
                <a:tab pos="2209800" algn="l"/>
                <a:tab pos="2659063" algn="l"/>
                <a:tab pos="3108325" algn="l"/>
                <a:tab pos="3557588" algn="l"/>
                <a:tab pos="4006850" algn="l"/>
                <a:tab pos="4456113" algn="l"/>
                <a:tab pos="4905375" algn="l"/>
                <a:tab pos="5354638" algn="l"/>
                <a:tab pos="5803900" algn="l"/>
                <a:tab pos="6253163" algn="l"/>
                <a:tab pos="6702425" algn="l"/>
                <a:tab pos="7151688" algn="l"/>
                <a:tab pos="7600950" algn="l"/>
                <a:tab pos="8050213" algn="l"/>
                <a:tab pos="8499475" algn="l"/>
                <a:tab pos="8948738" algn="l"/>
                <a:tab pos="93980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4338" algn="l"/>
                <a:tab pos="862013" algn="l"/>
                <a:tab pos="1311275" algn="l"/>
                <a:tab pos="1760538" algn="l"/>
                <a:tab pos="2209800" algn="l"/>
                <a:tab pos="2659063" algn="l"/>
                <a:tab pos="3108325" algn="l"/>
                <a:tab pos="3557588" algn="l"/>
                <a:tab pos="4006850" algn="l"/>
                <a:tab pos="4456113" algn="l"/>
                <a:tab pos="4905375" algn="l"/>
                <a:tab pos="5354638" algn="l"/>
                <a:tab pos="5803900" algn="l"/>
                <a:tab pos="6253163" algn="l"/>
                <a:tab pos="6702425" algn="l"/>
                <a:tab pos="7151688" algn="l"/>
                <a:tab pos="7600950" algn="l"/>
                <a:tab pos="8050213" algn="l"/>
                <a:tab pos="8499475" algn="l"/>
                <a:tab pos="8948738" algn="l"/>
                <a:tab pos="93980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4338" algn="l"/>
                <a:tab pos="862013" algn="l"/>
                <a:tab pos="1311275" algn="l"/>
                <a:tab pos="1760538" algn="l"/>
                <a:tab pos="2209800" algn="l"/>
                <a:tab pos="2659063" algn="l"/>
                <a:tab pos="3108325" algn="l"/>
                <a:tab pos="3557588" algn="l"/>
                <a:tab pos="4006850" algn="l"/>
                <a:tab pos="4456113" algn="l"/>
                <a:tab pos="4905375" algn="l"/>
                <a:tab pos="5354638" algn="l"/>
                <a:tab pos="5803900" algn="l"/>
                <a:tab pos="6253163" algn="l"/>
                <a:tab pos="6702425" algn="l"/>
                <a:tab pos="7151688" algn="l"/>
                <a:tab pos="7600950" algn="l"/>
                <a:tab pos="8050213" algn="l"/>
                <a:tab pos="8499475" algn="l"/>
                <a:tab pos="8948738" algn="l"/>
                <a:tab pos="93980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4338" algn="l"/>
                <a:tab pos="862013" algn="l"/>
                <a:tab pos="1311275" algn="l"/>
                <a:tab pos="1760538" algn="l"/>
                <a:tab pos="2209800" algn="l"/>
                <a:tab pos="2659063" algn="l"/>
                <a:tab pos="3108325" algn="l"/>
                <a:tab pos="3557588" algn="l"/>
                <a:tab pos="4006850" algn="l"/>
                <a:tab pos="4456113" algn="l"/>
                <a:tab pos="4905375" algn="l"/>
                <a:tab pos="5354638" algn="l"/>
                <a:tab pos="5803900" algn="l"/>
                <a:tab pos="6253163" algn="l"/>
                <a:tab pos="6702425" algn="l"/>
                <a:tab pos="7151688" algn="l"/>
                <a:tab pos="7600950" algn="l"/>
                <a:tab pos="8050213" algn="l"/>
                <a:tab pos="8499475" algn="l"/>
                <a:tab pos="8948738" algn="l"/>
                <a:tab pos="93980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9pPr>
          </a:lstStyle>
          <a:p>
            <a:pPr eaLnBrk="1">
              <a:lnSpc>
                <a:spcPct val="93000"/>
              </a:lnSpc>
              <a:buClr>
                <a:srgbClr val="0E594D"/>
              </a:buClr>
              <a:buSzPct val="100000"/>
              <a:buFont typeface="Wingdings" panose="05000000000000000000" pitchFamily="2" charset="2"/>
              <a:buChar char=""/>
              <a:defRPr/>
            </a:pPr>
            <a:r>
              <a:rPr lang="hu-HU" altLang="hu-HU" sz="2177" b="1" dirty="0" smtClean="0">
                <a:solidFill>
                  <a:srgbClr val="000000"/>
                </a:solidFill>
              </a:rPr>
              <a:t>Leértékelési verseny</a:t>
            </a:r>
            <a:endParaRPr lang="hu-HU" altLang="hu-HU" sz="2177" b="1" dirty="0">
              <a:solidFill>
                <a:srgbClr val="000000"/>
              </a:solidFill>
            </a:endParaRPr>
          </a:p>
          <a:p>
            <a:pPr marL="377286">
              <a:lnSpc>
                <a:spcPct val="93000"/>
              </a:lnSpc>
              <a:buSzPct val="100000"/>
              <a:defRPr/>
            </a:pPr>
            <a:endParaRPr lang="hu-HU" altLang="hu-HU" sz="2177" b="1" dirty="0">
              <a:solidFill>
                <a:srgbClr val="000000"/>
              </a:solidFill>
            </a:endParaRPr>
          </a:p>
          <a:p>
            <a:pPr eaLnBrk="1">
              <a:lnSpc>
                <a:spcPct val="93000"/>
              </a:lnSpc>
              <a:buClr>
                <a:srgbClr val="0E594D"/>
              </a:buClr>
              <a:buSzPct val="100000"/>
              <a:buFont typeface="Wingdings" panose="05000000000000000000" pitchFamily="2" charset="2"/>
              <a:buChar char=""/>
              <a:defRPr/>
            </a:pPr>
            <a:r>
              <a:rPr lang="hu-HU" altLang="hu-HU" sz="2177" b="1" dirty="0">
                <a:solidFill>
                  <a:srgbClr val="000000"/>
                </a:solidFill>
              </a:rPr>
              <a:t>1930-as évek eleje: nemzetközi fizetési rendszer összeomlása és a nemzeti valuták bizonytalan fedezete miatt számos országban közvetlen árucsere-forgalomra való áttérés (Németország).</a:t>
            </a:r>
          </a:p>
          <a:p>
            <a:pPr marL="377286">
              <a:lnSpc>
                <a:spcPct val="93000"/>
              </a:lnSpc>
              <a:buSzPct val="100000"/>
              <a:defRPr/>
            </a:pPr>
            <a:endParaRPr lang="hu-HU" altLang="hu-HU" sz="2177" b="1" dirty="0">
              <a:solidFill>
                <a:srgbClr val="000000"/>
              </a:solidFill>
            </a:endParaRPr>
          </a:p>
          <a:p>
            <a:pPr eaLnBrk="1">
              <a:lnSpc>
                <a:spcPct val="93000"/>
              </a:lnSpc>
              <a:buClr>
                <a:srgbClr val="0E594D"/>
              </a:buClr>
              <a:buSzPct val="100000"/>
              <a:buFont typeface="Wingdings" panose="05000000000000000000" pitchFamily="2" charset="2"/>
              <a:buChar char=""/>
              <a:defRPr/>
            </a:pPr>
            <a:r>
              <a:rPr lang="hu-HU" altLang="hu-HU" sz="2177" b="1" dirty="0">
                <a:solidFill>
                  <a:srgbClr val="000000"/>
                </a:solidFill>
              </a:rPr>
              <a:t>Franciaország, Belgium, Hollandia, Svájc és Olaszország: aranyblokk megalakítása 1933-ban valutáik stabilitásának biztosítására. </a:t>
            </a:r>
          </a:p>
          <a:p>
            <a:pPr marL="377286">
              <a:lnSpc>
                <a:spcPct val="93000"/>
              </a:lnSpc>
              <a:buSzPct val="100000"/>
              <a:defRPr/>
            </a:pPr>
            <a:endParaRPr lang="hu-HU" altLang="hu-HU" sz="2177" b="1" dirty="0">
              <a:solidFill>
                <a:srgbClr val="000000"/>
              </a:solidFill>
            </a:endParaRPr>
          </a:p>
          <a:p>
            <a:pPr eaLnBrk="1">
              <a:lnSpc>
                <a:spcPct val="93000"/>
              </a:lnSpc>
              <a:buClr>
                <a:srgbClr val="0E594D"/>
              </a:buClr>
              <a:buSzPct val="100000"/>
              <a:buFont typeface="Wingdings" panose="05000000000000000000" pitchFamily="2" charset="2"/>
              <a:buChar char=""/>
              <a:defRPr/>
            </a:pPr>
            <a:r>
              <a:rPr lang="hu-HU" altLang="hu-HU" sz="2177" b="1" dirty="0">
                <a:solidFill>
                  <a:srgbClr val="000000"/>
                </a:solidFill>
              </a:rPr>
              <a:t>Vesztes államok jóvátételi kötelezettségeinek csökkentése, majd elengedése.</a:t>
            </a:r>
          </a:p>
        </p:txBody>
      </p:sp>
    </p:spTree>
    <p:extLst>
      <p:ext uri="{BB962C8B-B14F-4D97-AF65-F5344CB8AC3E}">
        <p14:creationId xmlns:p14="http://schemas.microsoft.com/office/powerpoint/2010/main" val="24375957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/>
          <p:cNvSpPr txBox="1">
            <a:spLocks noChangeArrowheads="1"/>
          </p:cNvSpPr>
          <p:nvPr/>
        </p:nvSpPr>
        <p:spPr bwMode="auto">
          <a:xfrm>
            <a:off x="672481" y="504361"/>
            <a:ext cx="7809120" cy="836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9267" rIns="0" bIns="0" anchor="ctr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hu-HU" altLang="hu-HU" sz="2903" b="1" dirty="0">
                <a:solidFill>
                  <a:srgbClr val="000000"/>
                </a:solidFill>
              </a:rPr>
              <a:t>A nagy válság </a:t>
            </a:r>
            <a:r>
              <a:rPr lang="hu-HU" altLang="hu-HU" sz="2903" b="1" dirty="0" smtClean="0">
                <a:solidFill>
                  <a:srgbClr val="000000"/>
                </a:solidFill>
              </a:rPr>
              <a:t>sajátosságai </a:t>
            </a:r>
            <a:endParaRPr lang="hu-HU" altLang="hu-HU" sz="2903" b="1" dirty="0">
              <a:solidFill>
                <a:srgbClr val="000000"/>
              </a:solidFill>
            </a:endParaRP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745921" y="1731240"/>
            <a:ext cx="7636320" cy="4544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9267" rIns="0" bIns="0"/>
          <a:lstStyle>
            <a:lvl1pPr marL="415925" indent="-309563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5925" algn="l"/>
                <a:tab pos="863600" algn="l"/>
                <a:tab pos="1312863" algn="l"/>
                <a:tab pos="1762125" algn="l"/>
                <a:tab pos="2211388" algn="l"/>
                <a:tab pos="2660650" algn="l"/>
                <a:tab pos="3109913" algn="l"/>
                <a:tab pos="3559175" algn="l"/>
                <a:tab pos="4008438" algn="l"/>
                <a:tab pos="4457700" algn="l"/>
                <a:tab pos="4906963" algn="l"/>
                <a:tab pos="5356225" algn="l"/>
                <a:tab pos="5805488" algn="l"/>
                <a:tab pos="6254750" algn="l"/>
                <a:tab pos="6704013" algn="l"/>
                <a:tab pos="7153275" algn="l"/>
                <a:tab pos="7602538" algn="l"/>
                <a:tab pos="8051800" algn="l"/>
                <a:tab pos="8501063" algn="l"/>
                <a:tab pos="8950325" algn="l"/>
                <a:tab pos="9399588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5925" algn="l"/>
                <a:tab pos="863600" algn="l"/>
                <a:tab pos="1312863" algn="l"/>
                <a:tab pos="1762125" algn="l"/>
                <a:tab pos="2211388" algn="l"/>
                <a:tab pos="2660650" algn="l"/>
                <a:tab pos="3109913" algn="l"/>
                <a:tab pos="3559175" algn="l"/>
                <a:tab pos="4008438" algn="l"/>
                <a:tab pos="4457700" algn="l"/>
                <a:tab pos="4906963" algn="l"/>
                <a:tab pos="5356225" algn="l"/>
                <a:tab pos="5805488" algn="l"/>
                <a:tab pos="6254750" algn="l"/>
                <a:tab pos="6704013" algn="l"/>
                <a:tab pos="7153275" algn="l"/>
                <a:tab pos="7602538" algn="l"/>
                <a:tab pos="8051800" algn="l"/>
                <a:tab pos="8501063" algn="l"/>
                <a:tab pos="8950325" algn="l"/>
                <a:tab pos="9399588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5925" algn="l"/>
                <a:tab pos="863600" algn="l"/>
                <a:tab pos="1312863" algn="l"/>
                <a:tab pos="1762125" algn="l"/>
                <a:tab pos="2211388" algn="l"/>
                <a:tab pos="2660650" algn="l"/>
                <a:tab pos="3109913" algn="l"/>
                <a:tab pos="3559175" algn="l"/>
                <a:tab pos="4008438" algn="l"/>
                <a:tab pos="4457700" algn="l"/>
                <a:tab pos="4906963" algn="l"/>
                <a:tab pos="5356225" algn="l"/>
                <a:tab pos="5805488" algn="l"/>
                <a:tab pos="6254750" algn="l"/>
                <a:tab pos="6704013" algn="l"/>
                <a:tab pos="7153275" algn="l"/>
                <a:tab pos="7602538" algn="l"/>
                <a:tab pos="8051800" algn="l"/>
                <a:tab pos="8501063" algn="l"/>
                <a:tab pos="8950325" algn="l"/>
                <a:tab pos="9399588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5925" algn="l"/>
                <a:tab pos="863600" algn="l"/>
                <a:tab pos="1312863" algn="l"/>
                <a:tab pos="1762125" algn="l"/>
                <a:tab pos="2211388" algn="l"/>
                <a:tab pos="2660650" algn="l"/>
                <a:tab pos="3109913" algn="l"/>
                <a:tab pos="3559175" algn="l"/>
                <a:tab pos="4008438" algn="l"/>
                <a:tab pos="4457700" algn="l"/>
                <a:tab pos="4906963" algn="l"/>
                <a:tab pos="5356225" algn="l"/>
                <a:tab pos="5805488" algn="l"/>
                <a:tab pos="6254750" algn="l"/>
                <a:tab pos="6704013" algn="l"/>
                <a:tab pos="7153275" algn="l"/>
                <a:tab pos="7602538" algn="l"/>
                <a:tab pos="8051800" algn="l"/>
                <a:tab pos="8501063" algn="l"/>
                <a:tab pos="8950325" algn="l"/>
                <a:tab pos="9399588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5925" algn="l"/>
                <a:tab pos="863600" algn="l"/>
                <a:tab pos="1312863" algn="l"/>
                <a:tab pos="1762125" algn="l"/>
                <a:tab pos="2211388" algn="l"/>
                <a:tab pos="2660650" algn="l"/>
                <a:tab pos="3109913" algn="l"/>
                <a:tab pos="3559175" algn="l"/>
                <a:tab pos="4008438" algn="l"/>
                <a:tab pos="4457700" algn="l"/>
                <a:tab pos="4906963" algn="l"/>
                <a:tab pos="5356225" algn="l"/>
                <a:tab pos="5805488" algn="l"/>
                <a:tab pos="6254750" algn="l"/>
                <a:tab pos="6704013" algn="l"/>
                <a:tab pos="7153275" algn="l"/>
                <a:tab pos="7602538" algn="l"/>
                <a:tab pos="8051800" algn="l"/>
                <a:tab pos="8501063" algn="l"/>
                <a:tab pos="8950325" algn="l"/>
                <a:tab pos="9399588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5925" algn="l"/>
                <a:tab pos="863600" algn="l"/>
                <a:tab pos="1312863" algn="l"/>
                <a:tab pos="1762125" algn="l"/>
                <a:tab pos="2211388" algn="l"/>
                <a:tab pos="2660650" algn="l"/>
                <a:tab pos="3109913" algn="l"/>
                <a:tab pos="3559175" algn="l"/>
                <a:tab pos="4008438" algn="l"/>
                <a:tab pos="4457700" algn="l"/>
                <a:tab pos="4906963" algn="l"/>
                <a:tab pos="5356225" algn="l"/>
                <a:tab pos="5805488" algn="l"/>
                <a:tab pos="6254750" algn="l"/>
                <a:tab pos="6704013" algn="l"/>
                <a:tab pos="7153275" algn="l"/>
                <a:tab pos="7602538" algn="l"/>
                <a:tab pos="8051800" algn="l"/>
                <a:tab pos="8501063" algn="l"/>
                <a:tab pos="8950325" algn="l"/>
                <a:tab pos="9399588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5925" algn="l"/>
                <a:tab pos="863600" algn="l"/>
                <a:tab pos="1312863" algn="l"/>
                <a:tab pos="1762125" algn="l"/>
                <a:tab pos="2211388" algn="l"/>
                <a:tab pos="2660650" algn="l"/>
                <a:tab pos="3109913" algn="l"/>
                <a:tab pos="3559175" algn="l"/>
                <a:tab pos="4008438" algn="l"/>
                <a:tab pos="4457700" algn="l"/>
                <a:tab pos="4906963" algn="l"/>
                <a:tab pos="5356225" algn="l"/>
                <a:tab pos="5805488" algn="l"/>
                <a:tab pos="6254750" algn="l"/>
                <a:tab pos="6704013" algn="l"/>
                <a:tab pos="7153275" algn="l"/>
                <a:tab pos="7602538" algn="l"/>
                <a:tab pos="8051800" algn="l"/>
                <a:tab pos="8501063" algn="l"/>
                <a:tab pos="8950325" algn="l"/>
                <a:tab pos="9399588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5925" algn="l"/>
                <a:tab pos="863600" algn="l"/>
                <a:tab pos="1312863" algn="l"/>
                <a:tab pos="1762125" algn="l"/>
                <a:tab pos="2211388" algn="l"/>
                <a:tab pos="2660650" algn="l"/>
                <a:tab pos="3109913" algn="l"/>
                <a:tab pos="3559175" algn="l"/>
                <a:tab pos="4008438" algn="l"/>
                <a:tab pos="4457700" algn="l"/>
                <a:tab pos="4906963" algn="l"/>
                <a:tab pos="5356225" algn="l"/>
                <a:tab pos="5805488" algn="l"/>
                <a:tab pos="6254750" algn="l"/>
                <a:tab pos="6704013" algn="l"/>
                <a:tab pos="7153275" algn="l"/>
                <a:tab pos="7602538" algn="l"/>
                <a:tab pos="8051800" algn="l"/>
                <a:tab pos="8501063" algn="l"/>
                <a:tab pos="8950325" algn="l"/>
                <a:tab pos="9399588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5925" algn="l"/>
                <a:tab pos="863600" algn="l"/>
                <a:tab pos="1312863" algn="l"/>
                <a:tab pos="1762125" algn="l"/>
                <a:tab pos="2211388" algn="l"/>
                <a:tab pos="2660650" algn="l"/>
                <a:tab pos="3109913" algn="l"/>
                <a:tab pos="3559175" algn="l"/>
                <a:tab pos="4008438" algn="l"/>
                <a:tab pos="4457700" algn="l"/>
                <a:tab pos="4906963" algn="l"/>
                <a:tab pos="5356225" algn="l"/>
                <a:tab pos="5805488" algn="l"/>
                <a:tab pos="6254750" algn="l"/>
                <a:tab pos="6704013" algn="l"/>
                <a:tab pos="7153275" algn="l"/>
                <a:tab pos="7602538" algn="l"/>
                <a:tab pos="8051800" algn="l"/>
                <a:tab pos="8501063" algn="l"/>
                <a:tab pos="8950325" algn="l"/>
                <a:tab pos="9399588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9pPr>
          </a:lstStyle>
          <a:p>
            <a:pPr eaLnBrk="1">
              <a:buClrTx/>
              <a:buFontTx/>
              <a:buNone/>
            </a:pPr>
            <a:endParaRPr lang="hu-HU" altLang="hu-HU" sz="2177" b="1" dirty="0">
              <a:solidFill>
                <a:srgbClr val="000000"/>
              </a:solidFill>
            </a:endParaRPr>
          </a:p>
          <a:p>
            <a:pPr eaLnBrk="1">
              <a:buClr>
                <a:srgbClr val="0E594D"/>
              </a:buClr>
              <a:buFont typeface="Wingdings" panose="05000000000000000000" pitchFamily="2" charset="2"/>
              <a:buChar char=""/>
            </a:pPr>
            <a:r>
              <a:rPr lang="hu-HU" altLang="hu-HU" sz="2177" b="1" dirty="0" smtClean="0">
                <a:solidFill>
                  <a:srgbClr val="000000"/>
                </a:solidFill>
              </a:rPr>
              <a:t>Az iparban sokáig nincs áresés (monopóliumok), de a termelés csökken</a:t>
            </a:r>
          </a:p>
          <a:p>
            <a:pPr eaLnBrk="1">
              <a:buClr>
                <a:srgbClr val="0E594D"/>
              </a:buClr>
              <a:buFont typeface="Wingdings" panose="05000000000000000000" pitchFamily="2" charset="2"/>
              <a:buChar char=""/>
            </a:pPr>
            <a:endParaRPr lang="hu-HU" altLang="hu-HU" sz="2177" b="1" dirty="0" smtClean="0">
              <a:solidFill>
                <a:srgbClr val="000000"/>
              </a:solidFill>
            </a:endParaRPr>
          </a:p>
          <a:p>
            <a:pPr eaLnBrk="1">
              <a:buClr>
                <a:srgbClr val="0E594D"/>
              </a:buClr>
              <a:buFont typeface="Wingdings" panose="05000000000000000000" pitchFamily="2" charset="2"/>
              <a:buChar char=""/>
            </a:pPr>
            <a:r>
              <a:rPr lang="hu-HU" altLang="hu-HU" sz="2177" b="1" dirty="0" smtClean="0">
                <a:solidFill>
                  <a:srgbClr val="000000"/>
                </a:solidFill>
              </a:rPr>
              <a:t>Mezőgazdaság</a:t>
            </a:r>
            <a:r>
              <a:rPr lang="hu-HU" altLang="hu-HU" sz="2177" b="1" dirty="0">
                <a:solidFill>
                  <a:srgbClr val="000000"/>
                </a:solidFill>
              </a:rPr>
              <a:t>: termelés visszaesése mellett árzuhanás (termelés visszafogása helyett annak növelése a csökkenő bevételek mérséklése érdekében).</a:t>
            </a:r>
          </a:p>
          <a:p>
            <a:pPr eaLnBrk="1">
              <a:buClrTx/>
              <a:buFontTx/>
              <a:buNone/>
            </a:pPr>
            <a:endParaRPr lang="hu-HU" altLang="hu-HU" sz="2177" b="1" dirty="0">
              <a:solidFill>
                <a:srgbClr val="000000"/>
              </a:solidFill>
            </a:endParaRPr>
          </a:p>
          <a:p>
            <a:pPr eaLnBrk="1">
              <a:buClr>
                <a:srgbClr val="0E594D"/>
              </a:buClr>
              <a:buFont typeface="Wingdings" panose="05000000000000000000" pitchFamily="2" charset="2"/>
              <a:buChar char=""/>
            </a:pPr>
            <a:r>
              <a:rPr lang="hu-HU" altLang="hu-HU" sz="2177" b="1" dirty="0" smtClean="0">
                <a:solidFill>
                  <a:srgbClr val="000000"/>
                </a:solidFill>
              </a:rPr>
              <a:t>A piacra </a:t>
            </a:r>
            <a:r>
              <a:rPr lang="hu-HU" altLang="hu-HU" sz="2177" b="1" dirty="0">
                <a:solidFill>
                  <a:srgbClr val="000000"/>
                </a:solidFill>
              </a:rPr>
              <a:t>termelő közép- és nagybirtokokat érintette erőteljesen, az önellátó paraszti kisüzemeket kevésbé.</a:t>
            </a:r>
          </a:p>
          <a:p>
            <a:pPr eaLnBrk="1">
              <a:buClrTx/>
              <a:buFontTx/>
              <a:buNone/>
            </a:pPr>
            <a:endParaRPr lang="hu-HU" altLang="hu-HU" sz="2177" b="1" dirty="0">
              <a:solidFill>
                <a:srgbClr val="000000"/>
              </a:solidFill>
            </a:endParaRPr>
          </a:p>
          <a:p>
            <a:pPr eaLnBrk="1">
              <a:buClr>
                <a:srgbClr val="0E594D"/>
              </a:buClr>
              <a:buFont typeface="Wingdings" panose="05000000000000000000" pitchFamily="2" charset="2"/>
              <a:buChar char=""/>
            </a:pPr>
            <a:r>
              <a:rPr lang="hu-HU" altLang="hu-HU" sz="2177" b="1" dirty="0">
                <a:solidFill>
                  <a:srgbClr val="000000"/>
                </a:solidFill>
              </a:rPr>
              <a:t>Általános termelési és kereskedelmi válság mellett valuta és </a:t>
            </a:r>
            <a:r>
              <a:rPr lang="hu-HU" altLang="hu-HU" sz="2177" b="1" dirty="0" smtClean="0">
                <a:solidFill>
                  <a:srgbClr val="000000"/>
                </a:solidFill>
              </a:rPr>
              <a:t>bankválság </a:t>
            </a:r>
            <a:r>
              <a:rPr lang="hu-HU" altLang="hu-HU" sz="2177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 bankcsődök, vállalati csődök</a:t>
            </a:r>
            <a:endParaRPr lang="hu-HU" altLang="hu-HU" sz="2177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7137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>
            <a:off x="672481" y="504361"/>
            <a:ext cx="7809120" cy="114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9267" rIns="0" bIns="0" anchor="ctr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9pPr>
          </a:lstStyle>
          <a:p>
            <a:pPr eaLnBrk="1">
              <a:buClrTx/>
              <a:buFontTx/>
              <a:buNone/>
            </a:pPr>
            <a:r>
              <a:rPr lang="hu-HU" altLang="hu-HU" sz="2903" b="1" dirty="0" smtClean="0">
                <a:solidFill>
                  <a:srgbClr val="000000"/>
                </a:solidFill>
              </a:rPr>
              <a:t>Az </a:t>
            </a:r>
            <a:r>
              <a:rPr lang="hu-HU" altLang="hu-HU" sz="2903" b="1" dirty="0">
                <a:solidFill>
                  <a:srgbClr val="000000"/>
                </a:solidFill>
              </a:rPr>
              <a:t>állami beavatkozás </a:t>
            </a:r>
            <a:r>
              <a:rPr lang="hu-HU" altLang="hu-HU" sz="2903" b="1" dirty="0" smtClean="0">
                <a:solidFill>
                  <a:srgbClr val="000000"/>
                </a:solidFill>
              </a:rPr>
              <a:t>erősödése </a:t>
            </a:r>
            <a:endParaRPr lang="hu-HU" altLang="hu-HU" sz="2903" b="1" dirty="0">
              <a:solidFill>
                <a:srgbClr val="000000"/>
              </a:solidFill>
            </a:endParaRPr>
          </a:p>
        </p:txBody>
      </p:sp>
      <p:pic>
        <p:nvPicPr>
          <p:cNvPr id="2662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441" y="1853641"/>
            <a:ext cx="3428640" cy="4553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662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8880" y="1853641"/>
            <a:ext cx="3456000" cy="4553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13571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altLang="hu-HU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Válságkezelés az Egyesült Államokban</a:t>
            </a:r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532889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hu-HU" altLang="hu-HU" sz="2400" dirty="0" smtClean="0">
                <a:latin typeface="+mj-lt"/>
              </a:rPr>
              <a:t>Eleinte sem az általános (mint például az általános takarékoskodás - </a:t>
            </a:r>
            <a:r>
              <a:rPr lang="hu-HU" altLang="hu-HU" sz="2400" dirty="0" err="1" smtClean="0">
                <a:latin typeface="+mj-lt"/>
              </a:rPr>
              <a:t>Hoewer</a:t>
            </a:r>
            <a:r>
              <a:rPr lang="hu-HU" altLang="hu-HU" sz="2400" dirty="0" smtClean="0">
                <a:latin typeface="+mj-lt"/>
              </a:rPr>
              <a:t>), sem pedig a rendkívüli (például kávéval fűtötték a mozdonyokat) </a:t>
            </a:r>
            <a:r>
              <a:rPr lang="hu-HU" altLang="hu-HU" sz="2400" b="1" dirty="0" smtClean="0">
                <a:latin typeface="+mj-lt"/>
              </a:rPr>
              <a:t>intézkedések nem</a:t>
            </a:r>
            <a:r>
              <a:rPr lang="hu-HU" altLang="hu-HU" sz="2400" dirty="0" smtClean="0">
                <a:latin typeface="+mj-lt"/>
              </a:rPr>
              <a:t> </a:t>
            </a:r>
            <a:r>
              <a:rPr lang="hu-HU" altLang="hu-HU" sz="2400" b="1" dirty="0" smtClean="0">
                <a:latin typeface="+mj-lt"/>
              </a:rPr>
              <a:t>segítettek</a:t>
            </a:r>
            <a:r>
              <a:rPr lang="hu-HU" altLang="hu-HU" sz="2400" dirty="0" smtClean="0">
                <a:latin typeface="+mj-lt"/>
              </a:rPr>
              <a:t>. </a:t>
            </a:r>
            <a:r>
              <a:rPr lang="hu-HU" altLang="hu-HU" sz="2400" b="1" dirty="0" smtClean="0">
                <a:latin typeface="+mj-lt"/>
              </a:rPr>
              <a:t>Sőt: negatív multiplikátorok politikája.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altLang="hu-HU" sz="2400" b="1" dirty="0" smtClean="0">
                <a:latin typeface="+mj-lt"/>
              </a:rPr>
              <a:t>1932- Roosevelt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altLang="hu-HU" sz="2400" dirty="0" smtClean="0">
                <a:latin typeface="+mj-lt"/>
              </a:rPr>
              <a:t>Az első 100 nap alatt a gyors, ad hoc megoldások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altLang="hu-HU" sz="2400" b="1" dirty="0" smtClean="0">
                <a:latin typeface="+mj-lt"/>
              </a:rPr>
              <a:t>Négynapos bankzárlatot</a:t>
            </a:r>
            <a:r>
              <a:rPr lang="hu-HU" altLang="hu-HU" sz="2400" dirty="0" smtClean="0">
                <a:latin typeface="+mj-lt"/>
              </a:rPr>
              <a:t> rendelt el, új banktörvényt vitt keresztül a kongresszuson,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altLang="hu-HU" sz="2400" b="1" dirty="0" smtClean="0">
                <a:latin typeface="+mj-lt"/>
              </a:rPr>
              <a:t>Megtiltották az arany kivitelét az országból.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altLang="hu-HU" sz="2400" dirty="0" smtClean="0">
                <a:latin typeface="+mj-lt"/>
              </a:rPr>
              <a:t>A bankok újbóli megnyitását engedélyhez </a:t>
            </a:r>
            <a:r>
              <a:rPr lang="hu-HU" altLang="hu-HU" sz="2400" dirty="0" smtClean="0">
                <a:latin typeface="+mj-lt"/>
              </a:rPr>
              <a:t>kötötték</a:t>
            </a:r>
            <a:r>
              <a:rPr lang="hu-HU" altLang="hu-HU" sz="2400" dirty="0" smtClean="0">
                <a:latin typeface="+mj-lt"/>
              </a:rPr>
              <a:t>, így helyreállították a bankokkal szemben megcsappant bizalmat.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altLang="hu-HU" sz="2400" dirty="0" smtClean="0"/>
              <a:t>Betétbiztosítás államilag.</a:t>
            </a:r>
          </a:p>
        </p:txBody>
      </p:sp>
    </p:spTree>
    <p:extLst>
      <p:ext uri="{BB962C8B-B14F-4D97-AF65-F5344CB8AC3E}">
        <p14:creationId xmlns:p14="http://schemas.microsoft.com/office/powerpoint/2010/main" val="109772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2693</TotalTime>
  <Words>1062</Words>
  <Application>Microsoft Office PowerPoint</Application>
  <PresentationFormat>Diavetítés a képernyőre (4:3 oldalarány)</PresentationFormat>
  <Paragraphs>152</Paragraphs>
  <Slides>21</Slides>
  <Notes>5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21</vt:i4>
      </vt:variant>
    </vt:vector>
  </HeadingPairs>
  <TitlesOfParts>
    <vt:vector size="28" baseType="lpstr">
      <vt:lpstr>Arial</vt:lpstr>
      <vt:lpstr>Book Antiqua</vt:lpstr>
      <vt:lpstr>Calibri</vt:lpstr>
      <vt:lpstr>msmincho</vt:lpstr>
      <vt:lpstr>Times New Roman</vt:lpstr>
      <vt:lpstr>Wingdings</vt:lpstr>
      <vt:lpstr>Office-téma</vt:lpstr>
      <vt:lpstr>Gazdaságpolitika 4. ea. </vt:lpstr>
      <vt:lpstr>Méretét és típusát tekintve is más</vt:lpstr>
      <vt:lpstr>Eltérő magyarázatok</vt:lpstr>
      <vt:lpstr>PowerPoint bemutató</vt:lpstr>
      <vt:lpstr>PowerPoint bemutató</vt:lpstr>
      <vt:lpstr>PowerPoint bemutató</vt:lpstr>
      <vt:lpstr>PowerPoint bemutató</vt:lpstr>
      <vt:lpstr>PowerPoint bemutató</vt:lpstr>
      <vt:lpstr>Válságkezelés az Egyesült Államokban</vt:lpstr>
      <vt:lpstr>PowerPoint bemutató</vt:lpstr>
      <vt:lpstr>Pénzügyi szabályozás, állami ellenőrzés</vt:lpstr>
      <vt:lpstr>Iparpolitika</vt:lpstr>
      <vt:lpstr>Mezőgazdaság</vt:lpstr>
      <vt:lpstr>Közmunka program</vt:lpstr>
      <vt:lpstr>A New Deal filozófiája</vt:lpstr>
      <vt:lpstr>Jóléti állam</vt:lpstr>
      <vt:lpstr>A hitleri Németország</vt:lpstr>
      <vt:lpstr>PowerPoint bemutató</vt:lpstr>
      <vt:lpstr>Módszerek</vt:lpstr>
      <vt:lpstr>Az országok többségében hasonló politikák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kgt</dc:creator>
  <cp:lastModifiedBy>Kgt</cp:lastModifiedBy>
  <cp:revision>112</cp:revision>
  <dcterms:created xsi:type="dcterms:W3CDTF">2011-12-06T13:04:46Z</dcterms:created>
  <dcterms:modified xsi:type="dcterms:W3CDTF">2019-09-25T09:54:56Z</dcterms:modified>
</cp:coreProperties>
</file>